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65" r:id="rId3"/>
    <p:sldId id="275" r:id="rId4"/>
    <p:sldId id="2147375140" r:id="rId5"/>
    <p:sldId id="2147375142" r:id="rId6"/>
    <p:sldId id="260" r:id="rId7"/>
    <p:sldId id="2147375143" r:id="rId8"/>
    <p:sldId id="268" r:id="rId9"/>
    <p:sldId id="291" r:id="rId10"/>
    <p:sldId id="290" r:id="rId11"/>
    <p:sldId id="305" r:id="rId12"/>
    <p:sldId id="288" r:id="rId13"/>
    <p:sldId id="286" r:id="rId14"/>
    <p:sldId id="287" r:id="rId15"/>
    <p:sldId id="319" r:id="rId16"/>
    <p:sldId id="284" r:id="rId17"/>
    <p:sldId id="2147375135" r:id="rId18"/>
    <p:sldId id="2147375121" r:id="rId19"/>
    <p:sldId id="2147375134" r:id="rId20"/>
    <p:sldId id="324" r:id="rId21"/>
    <p:sldId id="302" r:id="rId22"/>
    <p:sldId id="296" r:id="rId23"/>
    <p:sldId id="297" r:id="rId24"/>
    <p:sldId id="298" r:id="rId25"/>
    <p:sldId id="2147375133" r:id="rId26"/>
    <p:sldId id="289" r:id="rId27"/>
    <p:sldId id="2147375139" r:id="rId28"/>
    <p:sldId id="2147375132" r:id="rId29"/>
    <p:sldId id="2147375144" r:id="rId30"/>
    <p:sldId id="2147375122" r:id="rId31"/>
    <p:sldId id="2147375128" r:id="rId32"/>
    <p:sldId id="2147375141" r:id="rId33"/>
    <p:sldId id="2147375130" r:id="rId34"/>
    <p:sldId id="2147375126" r:id="rId35"/>
    <p:sldId id="214737513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y Best" initials="NB" lastIdx="1" clrIdx="0">
    <p:extLst>
      <p:ext uri="{19B8F6BF-5375-455C-9EA6-DF929625EA0E}">
        <p15:presenceInfo xmlns:p15="http://schemas.microsoft.com/office/powerpoint/2012/main" userId="S::nicky.x.best@gsk.com::f33b7c88-b68a-43a4-b657-3a8c71ff5ae0" providerId="AD"/>
      </p:ext>
    </p:extLst>
  </p:cmAuthor>
  <p:cmAuthor id="2" name="Andy Nicholls" initials="AN" lastIdx="1" clrIdx="1">
    <p:extLst>
      <p:ext uri="{19B8F6BF-5375-455C-9EA6-DF929625EA0E}">
        <p15:presenceInfo xmlns:p15="http://schemas.microsoft.com/office/powerpoint/2012/main" userId="S::andy.p.nicholls@gsk.com::f3a83628-1c02-41d9-82d2-b3f17fb205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D113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8A061F-EFBE-445B-AEDC-84126C6F44B3}" v="50" dt="2022-10-18T14:45:17.689"/>
    <p1510:client id="{48C48EF5-02B6-42C4-948D-DBAA41990487}" v="42" dt="2022-10-14T18:51:24.355"/>
    <p1510:client id="{DB1D6BB6-E31C-4858-9157-C74CF6A6A209}" v="33" dt="2022-10-21T14:04:41.8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6143"/>
  </p:normalViewPr>
  <p:slideViewPr>
    <p:cSldViewPr snapToGrid="0">
      <p:cViewPr varScale="1">
        <p:scale>
          <a:sx n="115" d="100"/>
          <a:sy n="115" d="100"/>
        </p:scale>
        <p:origin x="1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is Hughes" userId="CrJbe7NhGRZLC6WXCoV1RwbD9DZdVFK/6u0r54sJjZ8=" providerId="None" clId="Web-{48C48EF5-02B6-42C4-948D-DBAA41990487}"/>
    <pc:docChg chg="addSld delSld modSld">
      <pc:chgData name="Ellis Hughes" userId="CrJbe7NhGRZLC6WXCoV1RwbD9DZdVFK/6u0r54sJjZ8=" providerId="None" clId="Web-{48C48EF5-02B6-42C4-948D-DBAA41990487}" dt="2022-10-14T18:51:24.355" v="38" actId="1076"/>
      <pc:docMkLst>
        <pc:docMk/>
      </pc:docMkLst>
      <pc:sldChg chg="addSp modSp">
        <pc:chgData name="Ellis Hughes" userId="CrJbe7NhGRZLC6WXCoV1RwbD9DZdVFK/6u0r54sJjZ8=" providerId="None" clId="Web-{48C48EF5-02B6-42C4-948D-DBAA41990487}" dt="2022-10-14T18:50:59.260" v="37"/>
        <pc:sldMkLst>
          <pc:docMk/>
          <pc:sldMk cId="1358297167" sldId="268"/>
        </pc:sldMkLst>
        <pc:spChg chg="add mod">
          <ac:chgData name="Ellis Hughes" userId="CrJbe7NhGRZLC6WXCoV1RwbD9DZdVFK/6u0r54sJjZ8=" providerId="None" clId="Web-{48C48EF5-02B6-42C4-948D-DBAA41990487}" dt="2022-10-14T18:50:59.260" v="37"/>
          <ac:spMkLst>
            <pc:docMk/>
            <pc:sldMk cId="1358297167" sldId="268"/>
            <ac:spMk id="2" creationId="{3B0F883C-C842-760B-50BC-D8107D55ED1C}"/>
          </ac:spMkLst>
        </pc:spChg>
        <pc:spChg chg="mod">
          <ac:chgData name="Ellis Hughes" userId="CrJbe7NhGRZLC6WXCoV1RwbD9DZdVFK/6u0r54sJjZ8=" providerId="None" clId="Web-{48C48EF5-02B6-42C4-948D-DBAA41990487}" dt="2022-10-14T18:50:31.321" v="27" actId="20577"/>
          <ac:spMkLst>
            <pc:docMk/>
            <pc:sldMk cId="1358297167" sldId="268"/>
            <ac:spMk id="7" creationId="{6953A29A-CAB9-4EE2-BF09-78408F604278}"/>
          </ac:spMkLst>
        </pc:spChg>
        <pc:picChg chg="mod">
          <ac:chgData name="Ellis Hughes" userId="CrJbe7NhGRZLC6WXCoV1RwbD9DZdVFK/6u0r54sJjZ8=" providerId="None" clId="Web-{48C48EF5-02B6-42C4-948D-DBAA41990487}" dt="2022-10-14T18:49:51.866" v="3" actId="1076"/>
          <ac:picMkLst>
            <pc:docMk/>
            <pc:sldMk cId="1358297167" sldId="268"/>
            <ac:picMk id="9" creationId="{ACAA2F58-5100-400F-A9B4-7362FF5C0439}"/>
          </ac:picMkLst>
        </pc:picChg>
      </pc:sldChg>
      <pc:sldChg chg="modSp">
        <pc:chgData name="Ellis Hughes" userId="CrJbe7NhGRZLC6WXCoV1RwbD9DZdVFK/6u0r54sJjZ8=" providerId="None" clId="Web-{48C48EF5-02B6-42C4-948D-DBAA41990487}" dt="2022-10-14T18:51:24.355" v="38" actId="1076"/>
        <pc:sldMkLst>
          <pc:docMk/>
          <pc:sldMk cId="3924506408" sldId="291"/>
        </pc:sldMkLst>
        <pc:grpChg chg="mod">
          <ac:chgData name="Ellis Hughes" userId="CrJbe7NhGRZLC6WXCoV1RwbD9DZdVFK/6u0r54sJjZ8=" providerId="None" clId="Web-{48C48EF5-02B6-42C4-948D-DBAA41990487}" dt="2022-10-14T18:51:24.355" v="38" actId="1076"/>
          <ac:grpSpMkLst>
            <pc:docMk/>
            <pc:sldMk cId="3924506408" sldId="291"/>
            <ac:grpSpMk id="22" creationId="{7B34BF8C-1F18-4949-B7AB-44FBE6421AC4}"/>
          </ac:grpSpMkLst>
        </pc:grpChg>
      </pc:sldChg>
      <pc:sldChg chg="new del">
        <pc:chgData name="Ellis Hughes" userId="CrJbe7NhGRZLC6WXCoV1RwbD9DZdVFK/6u0r54sJjZ8=" providerId="None" clId="Web-{48C48EF5-02B6-42C4-948D-DBAA41990487}" dt="2022-10-14T18:50:35.962" v="29"/>
        <pc:sldMkLst>
          <pc:docMk/>
          <pc:sldMk cId="3823240149" sldId="2147375140"/>
        </pc:sldMkLst>
      </pc:sldChg>
    </pc:docChg>
  </pc:docChgLst>
  <pc:docChgLst>
    <pc:chgData name="Christina Fillmore" clId="Web-{DB1D6BB6-E31C-4858-9157-C74CF6A6A209}"/>
    <pc:docChg chg="modSld">
      <pc:chgData name="Christina Fillmore" userId="" providerId="" clId="Web-{DB1D6BB6-E31C-4858-9157-C74CF6A6A209}" dt="2022-10-21T14:04:41.752" v="31"/>
      <pc:docMkLst>
        <pc:docMk/>
      </pc:docMkLst>
      <pc:sldChg chg="modSp">
        <pc:chgData name="Christina Fillmore" userId="" providerId="" clId="Web-{DB1D6BB6-E31C-4858-9157-C74CF6A6A209}" dt="2022-10-21T13:27:31.806" v="25" actId="20577"/>
        <pc:sldMkLst>
          <pc:docMk/>
          <pc:sldMk cId="91069005" sldId="284"/>
        </pc:sldMkLst>
        <pc:spChg chg="mod">
          <ac:chgData name="Christina Fillmore" userId="" providerId="" clId="Web-{DB1D6BB6-E31C-4858-9157-C74CF6A6A209}" dt="2022-10-21T13:27:31.806" v="25" actId="20577"/>
          <ac:spMkLst>
            <pc:docMk/>
            <pc:sldMk cId="91069005" sldId="284"/>
            <ac:spMk id="2" creationId="{0264D956-F0E0-4552-81A8-868C528AC5E7}"/>
          </ac:spMkLst>
        </pc:spChg>
      </pc:sldChg>
      <pc:sldChg chg="modSp">
        <pc:chgData name="Christina Fillmore" userId="" providerId="" clId="Web-{DB1D6BB6-E31C-4858-9157-C74CF6A6A209}" dt="2022-10-21T14:03:54.499" v="30"/>
        <pc:sldMkLst>
          <pc:docMk/>
          <pc:sldMk cId="2261250158" sldId="296"/>
        </pc:sldMkLst>
        <pc:spChg chg="mod">
          <ac:chgData name="Christina Fillmore" userId="" providerId="" clId="Web-{DB1D6BB6-E31C-4858-9157-C74CF6A6A209}" dt="2022-10-21T14:03:27.357" v="27"/>
          <ac:spMkLst>
            <pc:docMk/>
            <pc:sldMk cId="2261250158" sldId="296"/>
            <ac:spMk id="9" creationId="{7277F3E7-C0FD-40C1-8022-A211A77011B7}"/>
          </ac:spMkLst>
        </pc:spChg>
        <pc:spChg chg="mod">
          <ac:chgData name="Christina Fillmore" userId="" providerId="" clId="Web-{DB1D6BB6-E31C-4858-9157-C74CF6A6A209}" dt="2022-10-21T14:03:42.045" v="29"/>
          <ac:spMkLst>
            <pc:docMk/>
            <pc:sldMk cId="2261250158" sldId="296"/>
            <ac:spMk id="10" creationId="{3BDDD35B-4A75-4E76-83FF-6AEDB4DF9C4D}"/>
          </ac:spMkLst>
        </pc:spChg>
        <pc:spChg chg="mod">
          <ac:chgData name="Christina Fillmore" userId="" providerId="" clId="Web-{DB1D6BB6-E31C-4858-9157-C74CF6A6A209}" dt="2022-10-21T14:03:32.576" v="28"/>
          <ac:spMkLst>
            <pc:docMk/>
            <pc:sldMk cId="2261250158" sldId="296"/>
            <ac:spMk id="11" creationId="{E9E22FA6-98BF-49F7-9812-F5E19856E8D4}"/>
          </ac:spMkLst>
        </pc:spChg>
        <pc:spChg chg="mod">
          <ac:chgData name="Christina Fillmore" userId="" providerId="" clId="Web-{DB1D6BB6-E31C-4858-9157-C74CF6A6A209}" dt="2022-10-21T14:03:54.499" v="30"/>
          <ac:spMkLst>
            <pc:docMk/>
            <pc:sldMk cId="2261250158" sldId="296"/>
            <ac:spMk id="12" creationId="{BC9CDF0C-46ED-4CD3-AAA3-4BA1201D1695}"/>
          </ac:spMkLst>
        </pc:spChg>
      </pc:sldChg>
      <pc:sldChg chg="modSp">
        <pc:chgData name="Christina Fillmore" userId="" providerId="" clId="Web-{DB1D6BB6-E31C-4858-9157-C74CF6A6A209}" dt="2022-10-21T14:04:41.752" v="31"/>
        <pc:sldMkLst>
          <pc:docMk/>
          <pc:sldMk cId="972290145" sldId="298"/>
        </pc:sldMkLst>
        <pc:spChg chg="mod">
          <ac:chgData name="Christina Fillmore" userId="" providerId="" clId="Web-{DB1D6BB6-E31C-4858-9157-C74CF6A6A209}" dt="2022-10-21T14:04:41.752" v="31"/>
          <ac:spMkLst>
            <pc:docMk/>
            <pc:sldMk cId="972290145" sldId="298"/>
            <ac:spMk id="20" creationId="{B9BEEDF1-4A87-438D-BC83-2DE41BE702D3}"/>
          </ac:spMkLst>
        </pc:spChg>
      </pc:sldChg>
    </pc:docChg>
  </pc:docChgLst>
  <pc:docChgLst>
    <pc:chgData name="Christina Fillmore" userId="Etm8djXhvbh3/oJeb71HWU1ce3TOs8AKQrYLZ43Ey7I=" providerId="None" clId="Web-{438A061F-EFBE-445B-AEDC-84126C6F44B3}"/>
    <pc:docChg chg="modSld">
      <pc:chgData name="Christina Fillmore" userId="Etm8djXhvbh3/oJeb71HWU1ce3TOs8AKQrYLZ43Ey7I=" providerId="None" clId="Web-{438A061F-EFBE-445B-AEDC-84126C6F44B3}" dt="2022-10-18T14:45:17.689" v="47" actId="1076"/>
      <pc:docMkLst>
        <pc:docMk/>
      </pc:docMkLst>
      <pc:sldChg chg="modSp">
        <pc:chgData name="Christina Fillmore" userId="Etm8djXhvbh3/oJeb71HWU1ce3TOs8AKQrYLZ43Ey7I=" providerId="None" clId="Web-{438A061F-EFBE-445B-AEDC-84126C6F44B3}" dt="2022-10-18T14:45:17.689" v="47" actId="1076"/>
        <pc:sldMkLst>
          <pc:docMk/>
          <pc:sldMk cId="3924506408" sldId="291"/>
        </pc:sldMkLst>
        <pc:spChg chg="mod">
          <ac:chgData name="Christina Fillmore" userId="Etm8djXhvbh3/oJeb71HWU1ce3TOs8AKQrYLZ43Ey7I=" providerId="None" clId="Web-{438A061F-EFBE-445B-AEDC-84126C6F44B3}" dt="2022-10-18T14:44:42.624" v="38" actId="20577"/>
          <ac:spMkLst>
            <pc:docMk/>
            <pc:sldMk cId="3924506408" sldId="291"/>
            <ac:spMk id="50" creationId="{41CF81C7-AA6B-4E28-9E14-F7C2F21B3624}"/>
          </ac:spMkLst>
        </pc:spChg>
        <pc:spChg chg="mod">
          <ac:chgData name="Christina Fillmore" userId="Etm8djXhvbh3/oJeb71HWU1ce3TOs8AKQrYLZ43Ey7I=" providerId="None" clId="Web-{438A061F-EFBE-445B-AEDC-84126C6F44B3}" dt="2022-10-18T14:45:17.689" v="47" actId="1076"/>
          <ac:spMkLst>
            <pc:docMk/>
            <pc:sldMk cId="3924506408" sldId="291"/>
            <ac:spMk id="53" creationId="{926AC737-A186-4E3B-8200-15D14E91DF43}"/>
          </ac:spMkLst>
        </pc:spChg>
        <pc:spChg chg="mod">
          <ac:chgData name="Christina Fillmore" userId="Etm8djXhvbh3/oJeb71HWU1ce3TOs8AKQrYLZ43Ey7I=" providerId="None" clId="Web-{438A061F-EFBE-445B-AEDC-84126C6F44B3}" dt="2022-10-18T14:44:39.062" v="35" actId="20577"/>
          <ac:spMkLst>
            <pc:docMk/>
            <pc:sldMk cId="3924506408" sldId="291"/>
            <ac:spMk id="69" creationId="{FC332059-B577-505A-26CF-EEBA2D9C937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141FB-72EB-8E4F-935F-6CAD44133FF3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B5153-621C-8C43-BED7-037C6B911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10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We’re going to go far.  We’ll get from A to B, but we’re doing so on a bike.</a:t>
            </a:r>
          </a:p>
          <a:p>
            <a:r>
              <a:rPr lang="en-GB"/>
              <a:t>This stuff isn’t ready yet.  It’s not fully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330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31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4636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142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963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828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882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123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725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Why </a:t>
            </a:r>
            <a:r>
              <a:rPr lang="en-GB" err="1"/>
              <a:t>gt</a:t>
            </a:r>
            <a:r>
              <a:rPr lang="en-GB"/>
              <a:t>: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From </a:t>
            </a:r>
            <a:r>
              <a:rPr lang="en-GB" err="1"/>
              <a:t>Rstudio</a:t>
            </a:r>
            <a:r>
              <a:rPr lang="en-GB"/>
              <a:t> so a reputable source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/>
              <a:t>Good functionality to go out to where we need to </a:t>
            </a:r>
          </a:p>
          <a:p>
            <a:pPr marL="302066" indent="-302066">
              <a:buFont typeface="Arial" panose="020B0604020202020204" pitchFamily="34" charset="0"/>
              <a:buChar char="•"/>
            </a:pPr>
            <a:r>
              <a:rPr lang="en-GB" err="1"/>
              <a:t>Ect</a:t>
            </a:r>
            <a:r>
              <a:rPr lang="en-GB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974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can we break a table down into component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764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05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Tfrmt works by letting you set the styling of each component part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187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Parameters allow you to combine elements and create conditional formatting for values with the same label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288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4309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597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56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66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current approach is time-consuming </a:t>
            </a:r>
          </a:p>
          <a:p>
            <a:r>
              <a:rPr lang="en-GB" dirty="0"/>
              <a:t>Out workflow in pharma is pretty unique</a:t>
            </a:r>
          </a:p>
          <a:p>
            <a:r>
              <a:rPr lang="en-GB" dirty="0"/>
              <a:t>We have a lot to do</a:t>
            </a:r>
          </a:p>
          <a:p>
            <a:r>
              <a:rPr lang="en-GB" dirty="0"/>
              <a:t>This saves effort by making the routine bits easy</a:t>
            </a:r>
          </a:p>
          <a:p>
            <a:pPr marL="285750" indent="-285750">
              <a:buFontTx/>
              <a:buChar char="-"/>
            </a:pPr>
            <a:r>
              <a:rPr lang="en-GB" dirty="0"/>
              <a:t>Formatting with </a:t>
            </a:r>
            <a:r>
              <a:rPr lang="en-GB" dirty="0" err="1"/>
              <a:t>tfrmt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BMI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273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current approach is time-consuming </a:t>
            </a:r>
          </a:p>
          <a:p>
            <a:r>
              <a:rPr lang="en-GB" dirty="0"/>
              <a:t>Out workflow in pharma is pretty unique</a:t>
            </a:r>
          </a:p>
          <a:p>
            <a:r>
              <a:rPr lang="en-GB" dirty="0"/>
              <a:t>We have a lot to do</a:t>
            </a:r>
          </a:p>
          <a:p>
            <a:r>
              <a:rPr lang="en-GB" dirty="0"/>
              <a:t>This saves effort by making the routine bits easy</a:t>
            </a:r>
          </a:p>
          <a:p>
            <a:pPr marL="285750" indent="-285750">
              <a:buFontTx/>
              <a:buChar char="-"/>
            </a:pPr>
            <a:r>
              <a:rPr lang="en-GB" dirty="0"/>
              <a:t>Formatting with </a:t>
            </a:r>
            <a:r>
              <a:rPr lang="en-GB" dirty="0" err="1"/>
              <a:t>tfrmt</a:t>
            </a: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BMI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801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We’re going to go far.  We’ll get from A to B, but we’re doing so on a bike.</a:t>
            </a:r>
          </a:p>
          <a:p>
            <a:r>
              <a:rPr lang="en-GB"/>
              <a:t>This stuff isn’t ready yet.  It’s not fully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94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00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633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48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2066" indent="-302066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566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062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Can be done, just using the </a:t>
            </a:r>
            <a:r>
              <a:rPr lang="en-GB" err="1"/>
              <a:t>tidyverse</a:t>
            </a:r>
            <a:r>
              <a:rPr lang="en-GB"/>
              <a:t>, but it requires a bit more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6B53C8-14E4-49A7-A1A5-3BF810B81EB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4943-7563-78DC-E84A-667CD93DF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DD848-8C77-E8A4-A306-74326FA59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BA6B6-9DB8-6A3A-7A7C-C83B9DF3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D48B2-4615-D8D3-3D45-B4A327D8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478DA-0E72-6939-59C1-329038197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7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123D-7883-AB17-9587-04F95BE2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D5D9D4-27E0-F5B3-C0A2-109AC5EE8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F0D55-ED30-F8F1-F5F3-993F7C38D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813BC-8342-E3F8-816A-18F016C3E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B4922-C141-3A4E-683A-5DE9BCA41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23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343514-0FB9-69EA-58F8-7DAC26D70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3FD04-1B80-701C-4C78-E8941F5F1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3BDEF-52CE-EB77-B758-5DDEA6205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C818B-6467-B1E1-6BA1-F906EBE57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D641B-A8D3-CE4F-E775-889DFEB3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09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DD48070-D695-60C2-898C-9832D9369B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5125" y="1311162"/>
            <a:ext cx="11460164" cy="4484800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tIns="180000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enter TEXT content ONLY.</a:t>
            </a:r>
            <a:br>
              <a:rPr lang="en-US"/>
            </a:br>
            <a:r>
              <a:rPr lang="en-US"/>
              <a:t>If text content appears outside of grey holder please reduce the size of the font.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5125" y="5792438"/>
            <a:ext cx="11460164" cy="298800"/>
          </a:xfrm>
          <a:prstGeom prst="rect">
            <a:avLst/>
          </a:prstGeom>
        </p:spPr>
        <p:txBody>
          <a:bodyPr wrap="square" lIns="0" tIns="72000" rIns="0" bIns="7200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 baseline="0"/>
            </a:lvl1pPr>
            <a:lvl2pPr marL="357542" indent="0">
              <a:buNone/>
              <a:defRPr sz="1067"/>
            </a:lvl2pPr>
            <a:lvl3pPr marL="719982" indent="0">
              <a:buNone/>
              <a:defRPr sz="1067"/>
            </a:lvl3pPr>
            <a:lvl4pPr marL="1081424" indent="0">
              <a:buNone/>
              <a:defRPr sz="1067"/>
            </a:lvl4pPr>
            <a:lvl5pPr marL="1439964" indent="0">
              <a:buNone/>
              <a:defRPr sz="1067"/>
            </a:lvl5pPr>
          </a:lstStyle>
          <a:p>
            <a:pPr lvl="0"/>
            <a:r>
              <a:rPr lang="en-GB"/>
              <a:t>Insert Source text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1B731B-8FAA-4A1B-8740-D7002967C1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October 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84BE9-25CA-45B1-9061-9DCABA70A1E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F0296A1-E119-4AEC-80A5-65FD719F963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8C0D48C-007D-FEEC-D1DF-C0089187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F6E4BF1-5B10-6CC3-60CB-FA773CAB8A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99DCD39-6F77-D442-9C41-7FE9A4CBB7FE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69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57A6D-CCB0-DF2D-0D9A-6184CE3969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2BDB7-A7FE-AA4E-3952-EBCCAC237C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D6505-B9A2-3A36-B9B6-3E3CF07A64A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26 October 2022</a:t>
            </a:fld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B3924AB-56D4-343D-306B-195A924E9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5792400"/>
            <a:ext cx="11460164" cy="298800"/>
          </a:xfrm>
        </p:spPr>
        <p:txBody>
          <a:bodyPr lIns="0" tIns="72000" rIns="0" bIns="72000" anchor="b">
            <a:noAutofit/>
          </a:bodyPr>
          <a:lstStyle>
            <a:lvl1pPr marL="0" indent="0">
              <a:buNone/>
              <a:defRPr sz="1200"/>
            </a:lvl1pPr>
            <a:lvl2pPr marL="357542" indent="0">
              <a:buNone/>
              <a:defRPr sz="1000"/>
            </a:lvl2pPr>
            <a:lvl3pPr marL="719982" indent="0">
              <a:buNone/>
              <a:defRPr sz="1000"/>
            </a:lvl3pPr>
            <a:lvl4pPr marL="1081424" indent="0">
              <a:buNone/>
              <a:defRPr sz="1000"/>
            </a:lvl4pPr>
            <a:lvl5pPr marL="1439964" indent="0">
              <a:buNone/>
              <a:defRPr sz="1000"/>
            </a:lvl5pPr>
          </a:lstStyle>
          <a:p>
            <a:pPr lvl="0"/>
            <a:r>
              <a:rPr lang="en-US"/>
              <a:t>Insert Source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84351E-5906-1465-ED52-DA75D3630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2BDBB70-10FD-DDED-C062-9AA9276564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DBDFC7D-EB75-1C71-FBB6-74679DF5FB23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82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5" y="1303338"/>
            <a:ext cx="3652838" cy="4785927"/>
          </a:xfrm>
          <a:prstGeom prst="rect">
            <a:avLst/>
          </a:prstGeom>
        </p:spPr>
        <p:txBody>
          <a:bodyPr lIns="0" tIns="180000" rIns="0" bIns="180000">
            <a:noAutofit/>
          </a:bodyPr>
          <a:lstStyle>
            <a:lvl1pPr marL="359991" indent="-359991">
              <a:buClr>
                <a:schemeClr val="tx2"/>
              </a:buClr>
              <a:buFont typeface="Arial" panose="020B0604020202020204" pitchFamily="34" charset="0"/>
              <a:buChar char="•"/>
              <a:defRPr/>
            </a:lvl1pPr>
            <a:lvl2pPr marL="71753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2pPr>
            <a:lvl3pPr marL="1079973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3pPr>
            <a:lvl4pPr marL="144141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4pPr>
            <a:lvl5pPr marL="1799955" indent="-359991">
              <a:buClr>
                <a:schemeClr val="tx1"/>
              </a:buClr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GB"/>
              <a:t>Click to enter text content. </a:t>
            </a:r>
            <a:r>
              <a:rPr lang="en-US"/>
              <a:t>If text content appears too large please reduce the size of the font.</a:t>
            </a:r>
            <a:endParaRPr lang="en-GB"/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270375" y="1303338"/>
            <a:ext cx="3649663" cy="4471820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270376" y="5790465"/>
            <a:ext cx="3650970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172450" y="1303338"/>
            <a:ext cx="3650400" cy="4471200"/>
          </a:xfrm>
          <a:prstGeom prst="roundRect">
            <a:avLst>
              <a:gd name="adj" fmla="val 5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0" tIns="180000" rIns="0" bIns="72000" anchor="ctr">
            <a:normAutofit/>
          </a:bodyPr>
          <a:lstStyle>
            <a:lvl1pPr marL="0" indent="0" algn="ctr">
              <a:buNone/>
              <a:defRPr sz="1800" i="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[Click here to insert image]</a:t>
            </a: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br>
              <a:rPr lang="en-GB"/>
            </a:br>
            <a:r>
              <a:rPr lang="en-GB"/>
              <a:t>[</a:t>
            </a:r>
            <a:r>
              <a:rPr lang="en-US"/>
              <a:t>The image can then be scaled within the frame by using the ‘Crop’ feature in the ‘Picture Format’ tab of the ribbon. Right click on image to add/edit alt text]</a:t>
            </a:r>
            <a:endParaRPr lang="en-GB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8172450" y="5792438"/>
            <a:ext cx="3652838" cy="298800"/>
          </a:xfrm>
          <a:prstGeom prst="rect">
            <a:avLst/>
          </a:prstGeom>
        </p:spPr>
        <p:txBody>
          <a:bodyPr lIns="0" tIns="72000" rIns="0" bIns="7200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</a:defRPr>
            </a:lvl1pPr>
            <a:lvl2pPr marL="357542" indent="0">
              <a:buNone/>
              <a:defRPr sz="1067">
                <a:solidFill>
                  <a:schemeClr val="bg2"/>
                </a:solidFill>
              </a:defRPr>
            </a:lvl2pPr>
            <a:lvl3pPr marL="719982" indent="0">
              <a:buNone/>
              <a:defRPr sz="1067">
                <a:solidFill>
                  <a:schemeClr val="bg2"/>
                </a:solidFill>
              </a:defRPr>
            </a:lvl3pPr>
            <a:lvl4pPr marL="1081424" indent="0">
              <a:buNone/>
              <a:defRPr sz="1067">
                <a:solidFill>
                  <a:schemeClr val="bg2"/>
                </a:solidFill>
              </a:defRPr>
            </a:lvl4pPr>
            <a:lvl5pPr marL="1439964" indent="0">
              <a:buNone/>
              <a:defRPr sz="10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Insert Source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 algn="r">
              <a:defRPr/>
            </a:lvl1pPr>
          </a:lstStyle>
          <a:p>
            <a:fld id="{B03DE9E3-FCC4-44C9-9C9C-3C907C61E776}" type="datetime4">
              <a:rPr lang="en-GB" smtClean="0"/>
              <a:t>26 October 2022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2258698-286C-88FD-70CB-ECDC7EEFE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242888"/>
            <a:ext cx="11460163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5C8553-9D06-642B-D0A0-1E6DF4F5CE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5" y="694950"/>
            <a:ext cx="11460164" cy="35280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i="0">
                <a:solidFill>
                  <a:schemeClr val="tx1"/>
                </a:solidFill>
                <a:latin typeface="+mn-l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enter slide subtitle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C8E6EBF-1077-88CA-250A-BC3D173D6251}"/>
              </a:ext>
            </a:extLst>
          </p:cNvPr>
          <p:cNvSpPr/>
          <p:nvPr userDrawn="1"/>
        </p:nvSpPr>
        <p:spPr>
          <a:xfrm>
            <a:off x="0" y="184645"/>
            <a:ext cx="264043" cy="559397"/>
          </a:xfrm>
          <a:custGeom>
            <a:avLst/>
            <a:gdLst>
              <a:gd name="connsiteX0" fmla="*/ 0 w 857257"/>
              <a:gd name="connsiteY0" fmla="*/ 0 h 1816170"/>
              <a:gd name="connsiteX1" fmla="*/ 841477 w 857257"/>
              <a:gd name="connsiteY1" fmla="*/ 890550 h 1816170"/>
              <a:gd name="connsiteX2" fmla="*/ 841477 w 857257"/>
              <a:gd name="connsiteY2" fmla="*/ 925611 h 1816170"/>
              <a:gd name="connsiteX3" fmla="*/ 0 w 857257"/>
              <a:gd name="connsiteY3" fmla="*/ 1816170 h 1816170"/>
              <a:gd name="connsiteX4" fmla="*/ 0 w 857257"/>
              <a:gd name="connsiteY4" fmla="*/ 0 h 181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7257" h="1816170">
                <a:moveTo>
                  <a:pt x="0" y="0"/>
                </a:moveTo>
                <a:cubicBezTo>
                  <a:pt x="0" y="462811"/>
                  <a:pt x="301523" y="743293"/>
                  <a:pt x="841477" y="890550"/>
                </a:cubicBezTo>
                <a:cubicBezTo>
                  <a:pt x="862517" y="897560"/>
                  <a:pt x="862517" y="918601"/>
                  <a:pt x="841477" y="925611"/>
                </a:cubicBezTo>
                <a:cubicBezTo>
                  <a:pt x="301523" y="1072868"/>
                  <a:pt x="0" y="1353360"/>
                  <a:pt x="0" y="181617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38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8C73C-816C-5682-467B-90150DCB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5CE50-2BDF-61FB-1DE3-CA89790FA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BE11A-3D5C-2153-3767-C2423C204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D0F38-D465-D5B2-5B6E-917C99A91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BE5A4-E6D7-D590-7E4E-790748F4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450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7086-2CCB-AAFC-FD7C-4F68846F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19DC2-415F-FB66-C928-E461C3E9C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033D8-B4CF-FCDE-054F-2CD7DF7A8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F2F8D-8506-7575-9EFE-0FE25B64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75664-F873-D80A-36F6-4A605355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08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7FEDB-2609-E300-B0BE-B4810FFE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80666-A102-8F62-077B-128C72655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B69E5-47DB-B4F0-E76E-D53395619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DFBD1-3123-0B08-E87E-589118EEC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7CE7C-375A-FF58-C542-66BBFEAA6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57EC9-EEB1-18F8-3067-968739EA1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7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3A92-B6FC-560B-D746-276AF7605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AD12B-999B-8C8D-6D0F-69A1F5F9D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01C2B-1F19-0EDF-2175-C7E25305D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343AD-EF67-D3A4-CA91-C7E606B959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135A4-05D8-B597-28FC-D2300CD72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F40F2-87D3-ACE6-B57A-657D5D1E3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BCB95F-CEB3-E98B-3644-419FFECA4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D9D7A5-E87C-765D-650A-0FACD407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5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ABC40-5E9A-76E7-000F-A671C1409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C84336-7108-7B7A-D740-6B9667C7B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D2474C-FFCE-0844-3601-DF1D49BB1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D4A52-65FA-50E7-F726-9697F912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21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79357-7F20-0C58-5804-9BC20C60D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9B6D6A-E0CD-681D-8E3A-C497702CA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0814C-99DB-40C8-551E-398F80D5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44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5A59-ECCC-149C-5CAC-881D88343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31D55-16A0-0F38-0A96-32A967DB9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389F7-7FDB-34E7-0C34-6DE70B7EB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A6288-5D63-1B8F-5B2E-640FDDB94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A6DCC-E46F-0223-5976-FAA2AC625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9817D-AF5C-8073-1647-81ADEAFAA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50063-E4DC-3E2C-A5C5-7C6D7E39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603784-659B-A19B-4AA1-60C7DC3A0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B4F93-D092-FA62-5F07-38A9ECD12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69C73-8E19-9E67-0C6A-42A8651A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FBA5-A78C-0244-AAB4-6C579C3C656D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2B3DA-189C-B9D2-87F3-B98CD012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2EA62-EDD3-E4E5-CE19-6C36D02E3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34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4C5953-B1CE-FF50-16D7-84CF32B64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B5343-1BEF-AD05-F6FF-787E75F40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E1747-678D-80D3-919B-4BAB942AD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2FBA5-A78C-0244-AAB4-6C579C3C656D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12550-761B-3129-8B73-08CB00E9E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0A64F-A2C7-9DEC-EABE-0F88469DF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4D3D1-B119-3246-88BC-DD47FA508F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47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hyperlink" Target="https://doi.org/10.48550/arXiv.2204.0995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30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image" Target="../media/image58.png"/><Relationship Id="rId3" Type="http://schemas.openxmlformats.org/officeDocument/2006/relationships/image" Target="../media/image59.png"/><Relationship Id="rId21" Type="http://schemas.openxmlformats.org/officeDocument/2006/relationships/image" Target="../media/image65.png"/><Relationship Id="rId7" Type="http://schemas.openxmlformats.org/officeDocument/2006/relationships/image" Target="../media/image61.png"/><Relationship Id="rId12" Type="http://schemas.openxmlformats.org/officeDocument/2006/relationships/image" Target="../media/image21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1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5" Type="http://schemas.openxmlformats.org/officeDocument/2006/relationships/image" Target="../media/image27.png"/><Relationship Id="rId10" Type="http://schemas.openxmlformats.org/officeDocument/2006/relationships/image" Target="../media/image19.svg"/><Relationship Id="rId19" Type="http://schemas.openxmlformats.org/officeDocument/2006/relationships/image" Target="../media/image64.png"/><Relationship Id="rId4" Type="http://schemas.openxmlformats.org/officeDocument/2006/relationships/image" Target="../media/image13.svg"/><Relationship Id="rId9" Type="http://schemas.openxmlformats.org/officeDocument/2006/relationships/image" Target="../media/image62.png"/><Relationship Id="rId1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goodfreephotos.com/people/silhouette-of-a-group-of-people-at-sunset.png.php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gsk-biostatistics.github.io/tfrmt/" TargetMode="External"/><Relationship Id="rId7" Type="http://schemas.openxmlformats.org/officeDocument/2006/relationships/image" Target="../media/image69.png"/><Relationship Id="rId2" Type="http://schemas.openxmlformats.org/officeDocument/2006/relationships/hyperlink" Target="https://github.com/pharmaverse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pharmaverse/metatools" TargetMode="External"/><Relationship Id="rId11" Type="http://schemas.openxmlformats.org/officeDocument/2006/relationships/image" Target="../media/image73.jpeg"/><Relationship Id="rId5" Type="http://schemas.openxmlformats.org/officeDocument/2006/relationships/hyperlink" Target="https://github.com/atorus-research/metacore" TargetMode="External"/><Relationship Id="rId10" Type="http://schemas.openxmlformats.org/officeDocument/2006/relationships/image" Target="../media/image72.jpeg"/><Relationship Id="rId4" Type="http://schemas.openxmlformats.org/officeDocument/2006/relationships/hyperlink" Target="https://github.com/atorus-research/Tplyr" TargetMode="External"/><Relationship Id="rId9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tdd_jc1ybw" TargetMode="External"/><Relationship Id="rId2" Type="http://schemas.openxmlformats.org/officeDocument/2006/relationships/hyperlink" Target="https://www.r-consortium.org/using-r-in-regulatory-review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loud/spaces/29168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github.com/rstudio-conf-2022/clinical-reporting-r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5C97DA17-EA02-4B89-862C-F172E94C97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68C5F8F-F911-4455-BCE7-DA4A84767F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BFF9A-2151-4D5A-95D0-C762CAEF9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" t="1428" r="363" b="1243"/>
          <a:stretch/>
        </p:blipFill>
        <p:spPr>
          <a:xfrm>
            <a:off x="0" y="520969"/>
            <a:ext cx="12192001" cy="581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6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DACD96-706C-4995-9EF8-465641350E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/>
              <a:t>Phase 2B </a:t>
            </a:r>
          </a:p>
          <a:p>
            <a:r>
              <a:rPr lang="en-GB"/>
              <a:t>Respiratory study, with change in FEV1 as the primary endpoint </a:t>
            </a:r>
          </a:p>
          <a:p>
            <a:r>
              <a:rPr lang="en-GB"/>
              <a:t>Visits at: </a:t>
            </a:r>
          </a:p>
          <a:p>
            <a:pPr lvl="1"/>
            <a:r>
              <a:rPr lang="en-GB"/>
              <a:t>Screening</a:t>
            </a:r>
          </a:p>
          <a:p>
            <a:pPr lvl="1"/>
            <a:r>
              <a:rPr lang="en-GB"/>
              <a:t>Baseline</a:t>
            </a:r>
          </a:p>
          <a:p>
            <a:pPr lvl="1"/>
            <a:r>
              <a:rPr lang="en-GB"/>
              <a:t>Week 4</a:t>
            </a:r>
          </a:p>
          <a:p>
            <a:pPr lvl="1"/>
            <a:r>
              <a:rPr lang="en-GB"/>
              <a:t>Week 8</a:t>
            </a:r>
          </a:p>
          <a:p>
            <a:pPr lvl="1"/>
            <a:r>
              <a:rPr lang="en-GB"/>
              <a:t>Week 12 </a:t>
            </a:r>
          </a:p>
          <a:p>
            <a:r>
              <a:rPr lang="en-GB"/>
              <a:t>200 subjects</a:t>
            </a:r>
          </a:p>
          <a:p>
            <a:pPr lvl="1"/>
            <a:r>
              <a:rPr lang="en-GB"/>
              <a:t>100 per arm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DE23-894B-43ED-AE5E-D784145F5E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DC9EF-7141-4DE3-8F69-E7C81465912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824EE6-1167-4401-A4B9-5681B25267B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4C357A6-4571-41F1-ABB5-B9872FE3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Study Information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BDC3FFE-CA9D-4AF8-A96F-4BAF1F9EE7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7CA40BAD-29B4-4B60-84B1-80A29DFE21B9}"/>
              </a:ext>
            </a:extLst>
          </p:cNvPr>
          <p:cNvSpPr/>
          <p:nvPr/>
        </p:nvSpPr>
        <p:spPr bwMode="auto">
          <a:xfrm>
            <a:off x="7081024" y="3334215"/>
            <a:ext cx="3590693" cy="1820836"/>
          </a:xfrm>
          <a:prstGeom prst="cloud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>
                <a:solidFill>
                  <a:schemeClr val="tx1"/>
                </a:solidFill>
              </a:rPr>
              <a:t>Dataset specification can be found at: </a:t>
            </a:r>
          </a:p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  <a:latin typeface="Consolas" panose="020B0609020204030204" pitchFamily="49" charset="0"/>
              </a:rPr>
              <a:t>specs/specs.xls</a:t>
            </a:r>
          </a:p>
        </p:txBody>
      </p:sp>
    </p:spTree>
    <p:extLst>
      <p:ext uri="{BB962C8B-B14F-4D97-AF65-F5344CB8AC3E}">
        <p14:creationId xmlns:p14="http://schemas.microsoft.com/office/powerpoint/2010/main" val="30954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D73A2-A0AF-4C65-A13E-E19FCE02B46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E407D-54C4-4915-A613-EB00D4E706C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167F4-9BDA-4945-8383-64C11204D7C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E98C36-63AC-4C7F-BF08-DE0F38D08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Building </a:t>
            </a:r>
            <a:r>
              <a:rPr lang="en-GB" err="1"/>
              <a:t>ADaMs</a:t>
            </a:r>
            <a:r>
              <a:rPr lang="en-GB"/>
              <a:t> process flow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947DA5-D702-4503-BCE9-45779206A919}"/>
              </a:ext>
            </a:extLst>
          </p:cNvPr>
          <p:cNvSpPr/>
          <p:nvPr/>
        </p:nvSpPr>
        <p:spPr bwMode="auto">
          <a:xfrm>
            <a:off x="490653" y="1583473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Import metadata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00B310-8B27-4133-BB07-A5A7CE67E45A}"/>
              </a:ext>
            </a:extLst>
          </p:cNvPr>
          <p:cNvSpPr/>
          <p:nvPr/>
        </p:nvSpPr>
        <p:spPr bwMode="auto">
          <a:xfrm>
            <a:off x="490652" y="3276964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Import data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1E0C118-F5D1-4C11-A856-62C3A38CE66B}"/>
              </a:ext>
            </a:extLst>
          </p:cNvPr>
          <p:cNvSpPr/>
          <p:nvPr/>
        </p:nvSpPr>
        <p:spPr bwMode="auto">
          <a:xfrm>
            <a:off x="3865754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Combine predecessor variables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B8D37C-3022-44F3-8E0E-D99299271CC0}"/>
              </a:ext>
            </a:extLst>
          </p:cNvPr>
          <p:cNvSpPr/>
          <p:nvPr/>
        </p:nvSpPr>
        <p:spPr bwMode="auto">
          <a:xfrm>
            <a:off x="6713236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Do any calculations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4EA7F83-1557-4012-8C92-50873F86454D}"/>
              </a:ext>
            </a:extLst>
          </p:cNvPr>
          <p:cNvSpPr/>
          <p:nvPr/>
        </p:nvSpPr>
        <p:spPr bwMode="auto">
          <a:xfrm>
            <a:off x="9560718" y="2386361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Drop unused variables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003E21F-ABAC-4511-8F42-1E33D30D6289}"/>
              </a:ext>
            </a:extLst>
          </p:cNvPr>
          <p:cNvSpPr/>
          <p:nvPr/>
        </p:nvSpPr>
        <p:spPr bwMode="auto">
          <a:xfrm rot="20423501">
            <a:off x="2667342" y="3168679"/>
            <a:ext cx="892097" cy="430887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85001DF-BA15-4C93-A266-8AF37C267F3E}"/>
              </a:ext>
            </a:extLst>
          </p:cNvPr>
          <p:cNvSpPr/>
          <p:nvPr/>
        </p:nvSpPr>
        <p:spPr bwMode="auto">
          <a:xfrm rot="1176499" flipV="1">
            <a:off x="2687972" y="1959747"/>
            <a:ext cx="892097" cy="430887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EABD0DB-E687-467D-AE37-F05407C04B5F}"/>
              </a:ext>
            </a:extLst>
          </p:cNvPr>
          <p:cNvSpPr/>
          <p:nvPr/>
        </p:nvSpPr>
        <p:spPr bwMode="auto">
          <a:xfrm>
            <a:off x="5967363" y="2638405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9F42767-6027-46C5-9982-5C54C73C0ABE}"/>
              </a:ext>
            </a:extLst>
          </p:cNvPr>
          <p:cNvSpPr/>
          <p:nvPr/>
        </p:nvSpPr>
        <p:spPr bwMode="auto">
          <a:xfrm>
            <a:off x="8810101" y="2638405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7022477F-6A55-48F5-B197-0D71B1609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6" y="646873"/>
            <a:ext cx="1052278" cy="121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3C812FC-86ED-45CB-9398-93393FB1A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3" y="3767214"/>
            <a:ext cx="1072591" cy="124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765EF456-0325-4F2E-901F-A110EBBB1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53" y="1214140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1EBEA60C-10E0-40E7-860E-30F7BCD2F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308" y="1307220"/>
            <a:ext cx="1051200" cy="12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EAB1CDC-45A4-4F16-B8AB-B6ACD2F2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713" y="440265"/>
            <a:ext cx="1051200" cy="12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2D1E53E5-F074-40CA-A0E8-9EAEDEAF9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498" y="446396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60822CC-55C8-4371-99B3-A71C5D184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001" y="1214139"/>
            <a:ext cx="1051200" cy="121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86B1EE9F-68FC-4BFE-AE26-6C665441B45D}"/>
              </a:ext>
            </a:extLst>
          </p:cNvPr>
          <p:cNvSpPr/>
          <p:nvPr/>
        </p:nvSpPr>
        <p:spPr bwMode="auto">
          <a:xfrm rot="5400000">
            <a:off x="10238586" y="3436579"/>
            <a:ext cx="618030" cy="298800"/>
          </a:xfrm>
          <a:prstGeom prst="rightArrow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38E3887-CA2A-4C21-8BE6-FEE625E0118B}"/>
              </a:ext>
            </a:extLst>
          </p:cNvPr>
          <p:cNvSpPr/>
          <p:nvPr/>
        </p:nvSpPr>
        <p:spPr bwMode="auto">
          <a:xfrm>
            <a:off x="9581521" y="4089399"/>
            <a:ext cx="1973767" cy="802888"/>
          </a:xfrm>
          <a:prstGeom prst="round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bg1"/>
                </a:solidFill>
              </a:rPr>
              <a:t>Export dataset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CEE34E0C-7069-42E6-BD0B-4177A8AEA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804" y="4789830"/>
            <a:ext cx="1051200" cy="121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99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~1.5 years. Fairly stable, but will change with CDISC standards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Holds the metadata used to build SDTM and </a:t>
            </a:r>
            <a:r>
              <a:rPr lang="en-GB" sz="2000" err="1"/>
              <a:t>ADaM</a:t>
            </a:r>
            <a:r>
              <a:rPr lang="en-GB" sz="2000"/>
              <a:t> datasets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https://atorus-research.github.io/metacore/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metacore</a:t>
            </a:r>
            <a:r>
              <a:rPr lang="en-GB"/>
              <a:t>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spec_to_metacore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Reads a P21 spec into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metacore</a:t>
            </a:r>
            <a:endParaRPr lang="en-GB" sz="14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select_dataset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Select a single dataset of metadata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get_control_term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Pulls out the control terms for a variable </a:t>
            </a: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32B8823D-F9CB-4A50-93F7-87502B0E0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550" y="147544"/>
            <a:ext cx="1328400" cy="15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7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 year. Fairly stable, but new features are still being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Automating dataset creation based on the {</a:t>
            </a:r>
            <a:r>
              <a:rPr lang="en-GB" sz="2000" err="1"/>
              <a:t>metacore</a:t>
            </a:r>
            <a:r>
              <a:rPr lang="en-GB" sz="2000"/>
              <a:t>}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pharmaverse.github.io/</a:t>
            </a:r>
            <a:r>
              <a:rPr lang="en-GB" sz="1800" err="1"/>
              <a:t>metatools</a:t>
            </a:r>
            <a:r>
              <a:rPr lang="en-GB" sz="1800"/>
              <a:t>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metatools</a:t>
            </a:r>
            <a:r>
              <a:rPr lang="en-GB"/>
              <a:t>} 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build_from_derived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Builds a dataset based on all predecessors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combine_supp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Combines supps and domains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create_var_from_codelist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new variable based on code/decode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create_cat_var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categorial variable from continues based on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codelist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order_cols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Orders the columns per metadata definitions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set_variable_labels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labels to all columns per metadata definitions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check_ct_data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Checks all values fall within control terms 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71F8F770-CC39-4C18-B306-D9716AFC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088" y="79281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3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~1.5 years. Some functions are still being sorted out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Functions to do common </a:t>
            </a:r>
            <a:r>
              <a:rPr lang="en-GB" sz="2000" err="1"/>
              <a:t>ADaM</a:t>
            </a:r>
            <a:r>
              <a:rPr lang="en-GB" sz="2000"/>
              <a:t> calculations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https://pharmaverse.github.io/admiral/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{admiral}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derive_vars_merged_dtm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Merge and impute datetime variables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derive_var_merged_exist_flag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Merge an existing flag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compute_bmi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Computes BMI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derive_var_base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Creates a baseline column from flag 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CEEAEFE-1DDC-4F9F-8B9C-3C6B97274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666" y="70635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66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B7CA8-9D8C-4ECD-A415-F0A0893F647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0750B-BD9E-48BC-A489-42EA7AC3C56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53D11C-A8E0-4767-9B33-766A8869C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Descriptive statistics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DA8B159-3ACA-47E7-89FA-93FE78C41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783" y="126760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7003BE-5EB4-429D-8D8C-4EB59FF1519D}"/>
              </a:ext>
            </a:extLst>
          </p:cNvPr>
          <p:cNvSpPr txBox="1"/>
          <p:nvPr/>
        </p:nvSpPr>
        <p:spPr>
          <a:xfrm>
            <a:off x="579863" y="1530740"/>
            <a:ext cx="4739268" cy="379651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/>
          </a:bodyPr>
          <a:lstStyle/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{</a:t>
            </a:r>
            <a:r>
              <a:rPr lang="en-GB" sz="1600" err="1"/>
              <a:t>Tplyr</a:t>
            </a:r>
            <a:r>
              <a:rPr lang="en-GB" sz="1600"/>
              <a:t>} works by layering groups of descriptive statistics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Each layer has two basic flavours: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err="1">
                <a:latin typeface="Consolas" panose="020B0609020204030204" pitchFamily="49" charset="0"/>
              </a:rPr>
              <a:t>group_count</a:t>
            </a:r>
            <a:r>
              <a:rPr lang="en-GB" sz="1600">
                <a:latin typeface="Consolas" panose="020B0609020204030204" pitchFamily="49" charset="0"/>
              </a:rPr>
              <a:t>() 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err="1">
                <a:latin typeface="Consolas" panose="020B0609020204030204" pitchFamily="49" charset="0"/>
              </a:rPr>
              <a:t>group_desc</a:t>
            </a:r>
            <a:r>
              <a:rPr lang="en-GB" sz="1600">
                <a:latin typeface="Consolas" panose="020B0609020204030204" pitchFamily="49" charset="0"/>
              </a:rPr>
              <a:t>()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Within the layer function add additional specifications such as: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Statistics to calculate</a:t>
            </a:r>
          </a:p>
          <a:p>
            <a:pPr marL="895335" lvl="1" indent="-28575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/>
              <a:t>Distinct counts </a:t>
            </a:r>
          </a:p>
          <a:p>
            <a:pPr marL="285750" indent="-285750"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/>
          </a:p>
        </p:txBody>
      </p:sp>
      <p:pic>
        <p:nvPicPr>
          <p:cNvPr id="12" name="Graphic 11" descr="Wedding cake with solid fill">
            <a:extLst>
              <a:ext uri="{FF2B5EF4-FFF2-40B4-BE49-F238E27FC236}">
                <a16:creationId xmlns:a16="http://schemas.microsoft.com/office/drawing/2014/main" id="{615D38D5-366B-4D47-B149-5AD53FAB5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8536" y="2683842"/>
            <a:ext cx="2412000" cy="230627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DB357A5-4069-4BAA-9D05-AE67C59864CE}"/>
              </a:ext>
            </a:extLst>
          </p:cNvPr>
          <p:cNvSpPr/>
          <p:nvPr/>
        </p:nvSpPr>
        <p:spPr bwMode="auto">
          <a:xfrm>
            <a:off x="5124672" y="3359818"/>
            <a:ext cx="1159727" cy="607096"/>
          </a:xfrm>
          <a:custGeom>
            <a:avLst/>
            <a:gdLst>
              <a:gd name="connsiteX0" fmla="*/ 0 w 1159727"/>
              <a:gd name="connsiteY0" fmla="*/ 122663 h 624468"/>
              <a:gd name="connsiteX1" fmla="*/ 22303 w 1159727"/>
              <a:gd name="connsiteY1" fmla="*/ 624468 h 624468"/>
              <a:gd name="connsiteX2" fmla="*/ 379142 w 1159727"/>
              <a:gd name="connsiteY2" fmla="*/ 568712 h 624468"/>
              <a:gd name="connsiteX3" fmla="*/ 825191 w 1159727"/>
              <a:gd name="connsiteY3" fmla="*/ 579863 h 624468"/>
              <a:gd name="connsiteX4" fmla="*/ 1159727 w 1159727"/>
              <a:gd name="connsiteY4" fmla="*/ 613317 h 624468"/>
              <a:gd name="connsiteX5" fmla="*/ 1159727 w 1159727"/>
              <a:gd name="connsiteY5" fmla="*/ 156117 h 624468"/>
              <a:gd name="connsiteX6" fmla="*/ 1048215 w 1159727"/>
              <a:gd name="connsiteY6" fmla="*/ 44605 h 624468"/>
              <a:gd name="connsiteX7" fmla="*/ 713678 w 1159727"/>
              <a:gd name="connsiteY7" fmla="*/ 0 h 624468"/>
              <a:gd name="connsiteX8" fmla="*/ 434898 w 1159727"/>
              <a:gd name="connsiteY8" fmla="*/ 11151 h 624468"/>
              <a:gd name="connsiteX9" fmla="*/ 89210 w 1159727"/>
              <a:gd name="connsiteY9" fmla="*/ 55756 h 624468"/>
              <a:gd name="connsiteX10" fmla="*/ 0 w 1159727"/>
              <a:gd name="connsiteY10" fmla="*/ 122663 h 624468"/>
              <a:gd name="connsiteX0" fmla="*/ 0 w 1159727"/>
              <a:gd name="connsiteY0" fmla="*/ 116442 h 618247"/>
              <a:gd name="connsiteX1" fmla="*/ 22303 w 1159727"/>
              <a:gd name="connsiteY1" fmla="*/ 618247 h 618247"/>
              <a:gd name="connsiteX2" fmla="*/ 379142 w 1159727"/>
              <a:gd name="connsiteY2" fmla="*/ 562491 h 618247"/>
              <a:gd name="connsiteX3" fmla="*/ 825191 w 1159727"/>
              <a:gd name="connsiteY3" fmla="*/ 573642 h 618247"/>
              <a:gd name="connsiteX4" fmla="*/ 1159727 w 1159727"/>
              <a:gd name="connsiteY4" fmla="*/ 607096 h 618247"/>
              <a:gd name="connsiteX5" fmla="*/ 1159727 w 1159727"/>
              <a:gd name="connsiteY5" fmla="*/ 149896 h 618247"/>
              <a:gd name="connsiteX6" fmla="*/ 1048215 w 1159727"/>
              <a:gd name="connsiteY6" fmla="*/ 38384 h 618247"/>
              <a:gd name="connsiteX7" fmla="*/ 701237 w 1159727"/>
              <a:gd name="connsiteY7" fmla="*/ 0 h 618247"/>
              <a:gd name="connsiteX8" fmla="*/ 434898 w 1159727"/>
              <a:gd name="connsiteY8" fmla="*/ 4930 h 618247"/>
              <a:gd name="connsiteX9" fmla="*/ 89210 w 1159727"/>
              <a:gd name="connsiteY9" fmla="*/ 49535 h 618247"/>
              <a:gd name="connsiteX10" fmla="*/ 0 w 1159727"/>
              <a:gd name="connsiteY10" fmla="*/ 116442 h 618247"/>
              <a:gd name="connsiteX0" fmla="*/ 0 w 1159727"/>
              <a:gd name="connsiteY0" fmla="*/ 116442 h 618247"/>
              <a:gd name="connsiteX1" fmla="*/ 22303 w 1159727"/>
              <a:gd name="connsiteY1" fmla="*/ 618247 h 618247"/>
              <a:gd name="connsiteX2" fmla="*/ 379142 w 1159727"/>
              <a:gd name="connsiteY2" fmla="*/ 562491 h 618247"/>
              <a:gd name="connsiteX3" fmla="*/ 825191 w 1159727"/>
              <a:gd name="connsiteY3" fmla="*/ 573642 h 618247"/>
              <a:gd name="connsiteX4" fmla="*/ 1159727 w 1159727"/>
              <a:gd name="connsiteY4" fmla="*/ 607096 h 618247"/>
              <a:gd name="connsiteX5" fmla="*/ 1159727 w 1159727"/>
              <a:gd name="connsiteY5" fmla="*/ 149896 h 618247"/>
              <a:gd name="connsiteX6" fmla="*/ 1048215 w 1159727"/>
              <a:gd name="connsiteY6" fmla="*/ 38384 h 618247"/>
              <a:gd name="connsiteX7" fmla="*/ 701237 w 1159727"/>
              <a:gd name="connsiteY7" fmla="*/ 0 h 618247"/>
              <a:gd name="connsiteX8" fmla="*/ 434898 w 1159727"/>
              <a:gd name="connsiteY8" fmla="*/ 11151 h 618247"/>
              <a:gd name="connsiteX9" fmla="*/ 89210 w 1159727"/>
              <a:gd name="connsiteY9" fmla="*/ 49535 h 618247"/>
              <a:gd name="connsiteX10" fmla="*/ 0 w 1159727"/>
              <a:gd name="connsiteY10" fmla="*/ 116442 h 618247"/>
              <a:gd name="connsiteX0" fmla="*/ 0 w 1159727"/>
              <a:gd name="connsiteY0" fmla="*/ 116442 h 607096"/>
              <a:gd name="connsiteX1" fmla="*/ 9863 w 1159727"/>
              <a:gd name="connsiteY1" fmla="*/ 599586 h 607096"/>
              <a:gd name="connsiteX2" fmla="*/ 379142 w 1159727"/>
              <a:gd name="connsiteY2" fmla="*/ 562491 h 607096"/>
              <a:gd name="connsiteX3" fmla="*/ 825191 w 1159727"/>
              <a:gd name="connsiteY3" fmla="*/ 573642 h 607096"/>
              <a:gd name="connsiteX4" fmla="*/ 1159727 w 1159727"/>
              <a:gd name="connsiteY4" fmla="*/ 607096 h 607096"/>
              <a:gd name="connsiteX5" fmla="*/ 1159727 w 1159727"/>
              <a:gd name="connsiteY5" fmla="*/ 149896 h 607096"/>
              <a:gd name="connsiteX6" fmla="*/ 1048215 w 1159727"/>
              <a:gd name="connsiteY6" fmla="*/ 38384 h 607096"/>
              <a:gd name="connsiteX7" fmla="*/ 701237 w 1159727"/>
              <a:gd name="connsiteY7" fmla="*/ 0 h 607096"/>
              <a:gd name="connsiteX8" fmla="*/ 434898 w 1159727"/>
              <a:gd name="connsiteY8" fmla="*/ 11151 h 607096"/>
              <a:gd name="connsiteX9" fmla="*/ 89210 w 1159727"/>
              <a:gd name="connsiteY9" fmla="*/ 49535 h 607096"/>
              <a:gd name="connsiteX10" fmla="*/ 0 w 1159727"/>
              <a:gd name="connsiteY10" fmla="*/ 116442 h 607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727" h="607096">
                <a:moveTo>
                  <a:pt x="0" y="116442"/>
                </a:moveTo>
                <a:lnTo>
                  <a:pt x="9863" y="599586"/>
                </a:lnTo>
                <a:lnTo>
                  <a:pt x="379142" y="562491"/>
                </a:lnTo>
                <a:lnTo>
                  <a:pt x="825191" y="573642"/>
                </a:lnTo>
                <a:lnTo>
                  <a:pt x="1159727" y="607096"/>
                </a:lnTo>
                <a:lnTo>
                  <a:pt x="1159727" y="149896"/>
                </a:lnTo>
                <a:lnTo>
                  <a:pt x="1048215" y="38384"/>
                </a:lnTo>
                <a:lnTo>
                  <a:pt x="701237" y="0"/>
                </a:lnTo>
                <a:lnTo>
                  <a:pt x="434898" y="11151"/>
                </a:lnTo>
                <a:lnTo>
                  <a:pt x="89210" y="49535"/>
                </a:lnTo>
                <a:lnTo>
                  <a:pt x="0" y="11644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9" name="Graphic 8" descr="Wedding cake with solid fill">
            <a:extLst>
              <a:ext uri="{FF2B5EF4-FFF2-40B4-BE49-F238E27FC236}">
                <a16:creationId xmlns:a16="http://schemas.microsoft.com/office/drawing/2014/main" id="{DA30B330-D780-4C82-9D6A-FD7D1BA68F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506" b="44410"/>
          <a:stretch/>
        </p:blipFill>
        <p:spPr>
          <a:xfrm>
            <a:off x="4498536" y="3398353"/>
            <a:ext cx="2412000" cy="554905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E71FE37-C2A1-45C0-ABE9-A6B4B96C1549}"/>
              </a:ext>
            </a:extLst>
          </p:cNvPr>
          <p:cNvGraphicFramePr>
            <a:graphicFrameLocks noGrp="1"/>
          </p:cNvGraphicFramePr>
          <p:nvPr/>
        </p:nvGraphicFramePr>
        <p:xfrm>
          <a:off x="6936666" y="2779120"/>
          <a:ext cx="5019706" cy="215213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2838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928547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116107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440580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</a:t>
                      </a:r>
                      <a:r>
                        <a:rPr lang="en-GB" sz="1200" err="1"/>
                        <a:t>sd</a:t>
                      </a:r>
                      <a:r>
                        <a:rPr lang="en-GB" sz="1200"/>
                        <a:t>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8525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4" name="Left Brace 13">
            <a:extLst>
              <a:ext uri="{FF2B5EF4-FFF2-40B4-BE49-F238E27FC236}">
                <a16:creationId xmlns:a16="http://schemas.microsoft.com/office/drawing/2014/main" id="{777B44CD-983F-4506-8DF8-BBB937BD9160}"/>
              </a:ext>
            </a:extLst>
          </p:cNvPr>
          <p:cNvSpPr/>
          <p:nvPr/>
        </p:nvSpPr>
        <p:spPr>
          <a:xfrm>
            <a:off x="6655978" y="3236106"/>
            <a:ext cx="278807" cy="607096"/>
          </a:xfrm>
          <a:prstGeom prst="leftBrac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 descr="Wedding cake outline">
            <a:extLst>
              <a:ext uri="{FF2B5EF4-FFF2-40B4-BE49-F238E27FC236}">
                <a16:creationId xmlns:a16="http://schemas.microsoft.com/office/drawing/2014/main" id="{CEC52AAC-0FAA-4908-A909-E08228DE2F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8536" y="2637012"/>
            <a:ext cx="2412380" cy="2412380"/>
          </a:xfrm>
          <a:prstGeom prst="rect">
            <a:avLst/>
          </a:prstGeom>
        </p:spPr>
      </p:pic>
      <p:sp>
        <p:nvSpPr>
          <p:cNvPr id="17" name="Left Brace 16">
            <a:extLst>
              <a:ext uri="{FF2B5EF4-FFF2-40B4-BE49-F238E27FC236}">
                <a16:creationId xmlns:a16="http://schemas.microsoft.com/office/drawing/2014/main" id="{55106A09-F5F2-4223-936B-35605A00A84D}"/>
              </a:ext>
            </a:extLst>
          </p:cNvPr>
          <p:cNvSpPr/>
          <p:nvPr/>
        </p:nvSpPr>
        <p:spPr>
          <a:xfrm>
            <a:off x="6655978" y="4058085"/>
            <a:ext cx="278807" cy="867594"/>
          </a:xfrm>
          <a:prstGeom prst="leftBrac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4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31B13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3CD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It is on CRAN and has been around for ~2 years. Fairly stable, but new features are still being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 vert="horz" wrap="square" lIns="91440" tIns="18000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/>
              <a:t>General Purpose: </a:t>
            </a:r>
            <a:endParaRPr lang="en-GB"/>
          </a:p>
          <a:p>
            <a:r>
              <a:rPr lang="en-GB" sz="2000" dirty="0"/>
              <a:t>Create standard descriptive statistics from ADAMs </a:t>
            </a:r>
            <a:endParaRPr lang="en-GB" sz="2000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https://atorus-research.github.io/Tplyr/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</a:t>
            </a:r>
            <a:r>
              <a:rPr lang="en-GB" err="1"/>
              <a:t>Tplyr</a:t>
            </a:r>
            <a:r>
              <a:rPr lang="en-GB"/>
              <a:t>}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DF01794-D089-46D8-9CBE-41477D56A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783" y="126760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4"/>
            <a:ext cx="10362966" cy="30081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tplyr_table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add_layer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a layer to build descriptive stats on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group_count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Calculates count based descriptive stats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group_desc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Calculates continuous descriptive stats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add_total_group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Adds totals column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get_numeric_data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Pulls out an ARD from a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Tplyr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table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set_distinct_by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how to count distinct subjects</a:t>
            </a:r>
          </a:p>
        </p:txBody>
      </p:sp>
    </p:spTree>
    <p:extLst>
      <p:ext uri="{BB962C8B-B14F-4D97-AF65-F5344CB8AC3E}">
        <p14:creationId xmlns:p14="http://schemas.microsoft.com/office/powerpoint/2010/main" val="9106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928C-B6D0-CC0C-07B0-D3BB2D50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3022249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rrow: Right 57">
            <a:extLst>
              <a:ext uri="{FF2B5EF4-FFF2-40B4-BE49-F238E27FC236}">
                <a16:creationId xmlns:a16="http://schemas.microsoft.com/office/drawing/2014/main" id="{5A80E224-790F-4ADB-912C-363877D77EF8}"/>
              </a:ext>
            </a:extLst>
          </p:cNvPr>
          <p:cNvSpPr/>
          <p:nvPr/>
        </p:nvSpPr>
        <p:spPr bwMode="auto">
          <a:xfrm rot="12626398">
            <a:off x="5952041" y="2319939"/>
            <a:ext cx="933748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FF66F53-6F90-4AC2-B8E9-5F57472BE0F9}"/>
              </a:ext>
            </a:extLst>
          </p:cNvPr>
          <p:cNvSpPr/>
          <p:nvPr/>
        </p:nvSpPr>
        <p:spPr bwMode="auto">
          <a:xfrm rot="18561057">
            <a:off x="7881830" y="2256011"/>
            <a:ext cx="691054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7E3C45-089A-46C5-BDA2-B67FE827FFCA}"/>
              </a:ext>
            </a:extLst>
          </p:cNvPr>
          <p:cNvSpPr txBox="1"/>
          <p:nvPr/>
        </p:nvSpPr>
        <p:spPr>
          <a:xfrm>
            <a:off x="7118358" y="3698085"/>
            <a:ext cx="765315" cy="52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/>
              <a:t>A</a:t>
            </a:r>
            <a:r>
              <a:rPr lang="en-GB" sz="1200"/>
              <a:t>nalysis </a:t>
            </a:r>
            <a:r>
              <a:rPr lang="en-GB" sz="1200" b="1"/>
              <a:t>R</a:t>
            </a:r>
            <a:r>
              <a:rPr lang="en-GB" sz="1200"/>
              <a:t>esults </a:t>
            </a:r>
            <a:r>
              <a:rPr lang="en-GB" sz="1200" b="1"/>
              <a:t>D</a:t>
            </a:r>
            <a:r>
              <a:rPr lang="en-GB" sz="1200"/>
              <a:t>ata</a:t>
            </a:r>
          </a:p>
        </p:txBody>
      </p:sp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C8447DD5-4AF2-47DF-B7B6-0B7F5B5EC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2450" y="2802516"/>
            <a:ext cx="977131" cy="955232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3907E2B9-7E5D-405C-9CBA-3EF3ECA3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79427" y="2802516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F5770FB-BA0E-4F90-9DFB-BEE4042E3422}"/>
              </a:ext>
            </a:extLst>
          </p:cNvPr>
          <p:cNvSpPr txBox="1"/>
          <p:nvPr/>
        </p:nvSpPr>
        <p:spPr>
          <a:xfrm>
            <a:off x="2585334" y="3698085"/>
            <a:ext cx="765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GB" sz="1200" b="1" err="1"/>
              <a:t>ADaM</a:t>
            </a:r>
            <a:endParaRPr lang="en-GB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0FC15-07CF-4E7B-872E-9EE32DD98C88}"/>
              </a:ext>
            </a:extLst>
          </p:cNvPr>
          <p:cNvSpPr txBox="1"/>
          <p:nvPr/>
        </p:nvSpPr>
        <p:spPr>
          <a:xfrm>
            <a:off x="4120532" y="3447714"/>
            <a:ext cx="2227943" cy="195491"/>
          </a:xfrm>
          <a:prstGeom prst="rect">
            <a:avLst/>
          </a:prstGeom>
          <a:noFill/>
        </p:spPr>
        <p:txBody>
          <a:bodyPr wrap="square" lIns="180000" tIns="180000" rIns="180000" bIns="180000" rtlCol="0" anchor="ctr"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</a:pPr>
            <a:r>
              <a:rPr lang="en-GB" sz="1200"/>
              <a:t>Data Analysis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2EF288B-19B2-4C24-8BCF-07404848722E}"/>
              </a:ext>
            </a:extLst>
          </p:cNvPr>
          <p:cNvSpPr/>
          <p:nvPr/>
        </p:nvSpPr>
        <p:spPr bwMode="auto">
          <a:xfrm>
            <a:off x="-99060" y="3253886"/>
            <a:ext cx="2301246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69031AC-B43A-449F-A897-E82EF5755763}"/>
              </a:ext>
            </a:extLst>
          </p:cNvPr>
          <p:cNvSpPr/>
          <p:nvPr/>
        </p:nvSpPr>
        <p:spPr bwMode="auto">
          <a:xfrm>
            <a:off x="-99060" y="3055668"/>
            <a:ext cx="1907013" cy="64514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68A2E83-FDBC-4B75-997A-8C99C6E0332C}"/>
              </a:ext>
            </a:extLst>
          </p:cNvPr>
          <p:cNvSpPr/>
          <p:nvPr/>
        </p:nvSpPr>
        <p:spPr bwMode="auto">
          <a:xfrm>
            <a:off x="3733800" y="3253886"/>
            <a:ext cx="3004033" cy="248708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EF78D1-1BE9-43A3-9059-5B0DE2E8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Analysis Results Data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AA37B7A-E9A9-4517-B0F3-E5C3226184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The Possibilities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EB095C-5534-47B0-92B1-61EC57DD31EF}"/>
              </a:ext>
            </a:extLst>
          </p:cNvPr>
          <p:cNvSpPr/>
          <p:nvPr/>
        </p:nvSpPr>
        <p:spPr>
          <a:xfrm>
            <a:off x="4497817" y="2040549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Submissions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A1018B7-739B-44AF-A0FB-E26B0724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730" y="1238545"/>
            <a:ext cx="1459841" cy="8072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C44A516-92F1-49F0-9557-A0FC85DAB659}"/>
              </a:ext>
            </a:extLst>
          </p:cNvPr>
          <p:cNvSpPr/>
          <p:nvPr/>
        </p:nvSpPr>
        <p:spPr>
          <a:xfrm>
            <a:off x="6737833" y="1580871"/>
            <a:ext cx="1303666" cy="270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In-text CSR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5B0E3E2-09B3-49AA-A584-4BB38DA0115E}"/>
              </a:ext>
            </a:extLst>
          </p:cNvPr>
          <p:cNvSpPr/>
          <p:nvPr/>
        </p:nvSpPr>
        <p:spPr bwMode="auto">
          <a:xfrm rot="16200000">
            <a:off x="7161460" y="2026464"/>
            <a:ext cx="62351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3BA0AA-81AA-442B-8173-4E2AC0EAB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489" y="754284"/>
            <a:ext cx="1201451" cy="8649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2C93056-7CB3-4DD6-9EB3-A5EDF27A27DD}"/>
              </a:ext>
            </a:extLst>
          </p:cNvPr>
          <p:cNvSpPr/>
          <p:nvPr/>
        </p:nvSpPr>
        <p:spPr>
          <a:xfrm>
            <a:off x="8695032" y="1711331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Presentations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52FE2BB-0ADE-4191-B9A3-D21253F61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7673" y="962424"/>
            <a:ext cx="1341025" cy="7552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B74E6D4-781C-4ABA-87E0-9A8F2FADCBE6}"/>
              </a:ext>
            </a:extLst>
          </p:cNvPr>
          <p:cNvSpPr/>
          <p:nvPr/>
        </p:nvSpPr>
        <p:spPr>
          <a:xfrm>
            <a:off x="10082170" y="3275345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Publications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CFA0107-E1F4-4E93-9F10-53D61B197DEF}"/>
              </a:ext>
            </a:extLst>
          </p:cNvPr>
          <p:cNvSpPr/>
          <p:nvPr/>
        </p:nvSpPr>
        <p:spPr bwMode="auto">
          <a:xfrm rot="21104292">
            <a:off x="8302076" y="2884576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18BC7DC-3DB0-440C-BC4F-DDD352E804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7579" y="2214299"/>
            <a:ext cx="1307380" cy="6626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59328C9-3236-4276-98B5-2BE5CBCB5B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4736" y="2447837"/>
            <a:ext cx="1175262" cy="686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AE4BAC3-6D0E-499F-B1AB-76BDB3E080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9381" y="2674801"/>
            <a:ext cx="1112665" cy="6103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B92ECB4-920A-4A77-8309-00DF59CC704F}"/>
              </a:ext>
            </a:extLst>
          </p:cNvPr>
          <p:cNvSpPr/>
          <p:nvPr/>
        </p:nvSpPr>
        <p:spPr>
          <a:xfrm>
            <a:off x="10077671" y="4667215"/>
            <a:ext cx="13036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clinicaltrials.gov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E46D812-E16F-4975-B08C-BB07E2677602}"/>
              </a:ext>
            </a:extLst>
          </p:cNvPr>
          <p:cNvSpPr/>
          <p:nvPr/>
        </p:nvSpPr>
        <p:spPr bwMode="auto">
          <a:xfrm rot="1240854">
            <a:off x="8268542" y="3741042"/>
            <a:ext cx="1160075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8E4C990-8AA5-4BD3-8697-0A64751818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3522" y="3865397"/>
            <a:ext cx="1328849" cy="7656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2B29468-3C36-442E-AB3B-A287C4BFC543}"/>
              </a:ext>
            </a:extLst>
          </p:cNvPr>
          <p:cNvSpPr/>
          <p:nvPr/>
        </p:nvSpPr>
        <p:spPr>
          <a:xfrm>
            <a:off x="8676352" y="5693129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Dynamic apps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E393EED-8AA4-4E72-8813-3BF9E40A2372}"/>
              </a:ext>
            </a:extLst>
          </p:cNvPr>
          <p:cNvSpPr/>
          <p:nvPr/>
        </p:nvSpPr>
        <p:spPr bwMode="auto">
          <a:xfrm rot="2620206">
            <a:off x="7974530" y="4296239"/>
            <a:ext cx="753773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31FDF5D-530F-4224-9112-F2C6AB9BA3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7673" y="4943060"/>
            <a:ext cx="1341026" cy="7078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29E5E9DC-7ECD-4B7A-9C0A-36CE815E10D0}"/>
              </a:ext>
            </a:extLst>
          </p:cNvPr>
          <p:cNvSpPr/>
          <p:nvPr/>
        </p:nvSpPr>
        <p:spPr>
          <a:xfrm>
            <a:off x="6835765" y="5980114"/>
            <a:ext cx="1303666" cy="225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Meta-analyses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744C7DFF-2CC0-4C6D-B190-4BDBAA4BED05}"/>
              </a:ext>
            </a:extLst>
          </p:cNvPr>
          <p:cNvSpPr/>
          <p:nvPr/>
        </p:nvSpPr>
        <p:spPr bwMode="auto">
          <a:xfrm rot="5400000">
            <a:off x="7217976" y="4572526"/>
            <a:ext cx="559467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394C75A-9178-4EF2-B1AF-BD0B200644E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7514"/>
          <a:stretch/>
        </p:blipFill>
        <p:spPr>
          <a:xfrm>
            <a:off x="6831032" y="5186056"/>
            <a:ext cx="1304937" cy="7742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E623DCD-9B66-46D2-8880-C82FC13462FC}"/>
              </a:ext>
            </a:extLst>
          </p:cNvPr>
          <p:cNvSpPr/>
          <p:nvPr/>
        </p:nvSpPr>
        <p:spPr>
          <a:xfrm>
            <a:off x="4582670" y="5372176"/>
            <a:ext cx="1303666" cy="375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Integrated safety reporting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0E52A4DF-DC07-4BA8-BDA5-7FAF93E47630}"/>
              </a:ext>
            </a:extLst>
          </p:cNvPr>
          <p:cNvSpPr/>
          <p:nvPr/>
        </p:nvSpPr>
        <p:spPr bwMode="auto">
          <a:xfrm rot="8473691">
            <a:off x="5975818" y="4296240"/>
            <a:ext cx="928190" cy="248708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600" b="1" kern="0" err="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C6FDA5F-0108-4DDC-A46E-1B5E30F22F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2670" y="4447578"/>
            <a:ext cx="1303666" cy="8767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6B35C33D-902E-4610-944F-022CBF4E59FA}"/>
              </a:ext>
            </a:extLst>
          </p:cNvPr>
          <p:cNvSpPr/>
          <p:nvPr/>
        </p:nvSpPr>
        <p:spPr bwMode="auto">
          <a:xfrm>
            <a:off x="11426578" y="6237346"/>
            <a:ext cx="642363" cy="231291"/>
          </a:xfrm>
          <a:prstGeom prst="rightArrow">
            <a:avLst/>
          </a:prstGeom>
          <a:solidFill>
            <a:schemeClr val="tx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4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324716F-DE0A-443A-B24A-5312A6891745}"/>
              </a:ext>
            </a:extLst>
          </p:cNvPr>
          <p:cNvSpPr/>
          <p:nvPr/>
        </p:nvSpPr>
        <p:spPr bwMode="auto">
          <a:xfrm>
            <a:off x="11426578" y="6556898"/>
            <a:ext cx="642363" cy="231291"/>
          </a:xfrm>
          <a:prstGeom prst="rightArrow">
            <a:avLst/>
          </a:prstGeom>
          <a:solidFill>
            <a:schemeClr val="accent4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0" indent="-180970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GB" sz="400" b="1" kern="0" err="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000412-6A35-43E8-8CEB-C371E27EC39B}"/>
              </a:ext>
            </a:extLst>
          </p:cNvPr>
          <p:cNvSpPr txBox="1"/>
          <p:nvPr/>
        </p:nvSpPr>
        <p:spPr>
          <a:xfrm>
            <a:off x="10425260" y="6189780"/>
            <a:ext cx="10013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GB" sz="1067"/>
              <a:t>Analysis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22651B-48A9-41D4-A641-5A4E4344EF2C}"/>
              </a:ext>
            </a:extLst>
          </p:cNvPr>
          <p:cNvSpPr txBox="1"/>
          <p:nvPr/>
        </p:nvSpPr>
        <p:spPr>
          <a:xfrm>
            <a:off x="10425260" y="6528622"/>
            <a:ext cx="1001319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GB" sz="1067"/>
              <a:t>Formatting</a:t>
            </a:r>
          </a:p>
        </p:txBody>
      </p:sp>
      <p:pic>
        <p:nvPicPr>
          <p:cNvPr id="65" name="Picture 64" descr="Diagram&#10;&#10;Description automatically generated">
            <a:extLst>
              <a:ext uri="{FF2B5EF4-FFF2-40B4-BE49-F238E27FC236}">
                <a16:creationId xmlns:a16="http://schemas.microsoft.com/office/drawing/2014/main" id="{3264EF1A-2A1F-4476-B54C-BE9A3F12004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52" y="1199881"/>
            <a:ext cx="1640747" cy="164074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D543190-1D8D-446F-8734-0A0F61989FD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9464" y="4605502"/>
            <a:ext cx="864521" cy="580554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A4E9271-B2CD-4057-9FDC-BE454E057FE7}"/>
              </a:ext>
            </a:extLst>
          </p:cNvPr>
          <p:cNvSpPr/>
          <p:nvPr/>
        </p:nvSpPr>
        <p:spPr>
          <a:xfrm>
            <a:off x="889635" y="5295011"/>
            <a:ext cx="1303666" cy="51077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/>
              <a:t>In future, graphics?</a:t>
            </a:r>
          </a:p>
        </p:txBody>
      </p:sp>
    </p:spTree>
    <p:extLst>
      <p:ext uri="{BB962C8B-B14F-4D97-AF65-F5344CB8AC3E}">
        <p14:creationId xmlns:p14="http://schemas.microsoft.com/office/powerpoint/2010/main" val="2908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C72C32C-E36F-4D75-BAA6-2C38363FB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0423" y="1448438"/>
            <a:ext cx="7392862" cy="269149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F6FB14-DDA1-46D9-8234-40A083353B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5126" y="1311163"/>
            <a:ext cx="3597274" cy="2828766"/>
          </a:xfrm>
        </p:spPr>
        <p:txBody>
          <a:bodyPr/>
          <a:lstStyle/>
          <a:p>
            <a:r>
              <a:rPr lang="en-GB" sz="2000"/>
              <a:t>Key features</a:t>
            </a:r>
          </a:p>
          <a:p>
            <a:pPr lvl="1"/>
            <a:r>
              <a:rPr lang="en-GB" sz="1800" i="1"/>
              <a:t>Unformatted</a:t>
            </a:r>
            <a:r>
              <a:rPr lang="en-GB" sz="1800"/>
              <a:t> values</a:t>
            </a:r>
          </a:p>
          <a:p>
            <a:pPr lvl="1"/>
            <a:r>
              <a:rPr lang="en-GB" sz="1800"/>
              <a:t>1 value per row </a:t>
            </a:r>
          </a:p>
          <a:p>
            <a:pPr lvl="1"/>
            <a:r>
              <a:rPr lang="en-GB" sz="1800"/>
              <a:t>Distinct columns for each grouping variable</a:t>
            </a:r>
          </a:p>
          <a:p>
            <a:pPr lvl="1"/>
            <a:r>
              <a:rPr lang="en-GB" sz="1800"/>
              <a:t>Include everything you want to display (particularly labels) </a:t>
            </a:r>
          </a:p>
          <a:p>
            <a:endParaRPr lang="en-GB" sz="2000"/>
          </a:p>
          <a:p>
            <a:endParaRPr lang="en-GB" sz="2000"/>
          </a:p>
          <a:p>
            <a:endParaRPr lang="en-GB" sz="2000"/>
          </a:p>
          <a:p>
            <a:endParaRPr lang="en-GB" sz="20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A2DBFA-3A6F-42FB-9C4D-359F27249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478" y="242888"/>
            <a:ext cx="10645810" cy="430887"/>
          </a:xfrm>
        </p:spPr>
        <p:txBody>
          <a:bodyPr>
            <a:normAutofit fontScale="90000"/>
          </a:bodyPr>
          <a:lstStyle/>
          <a:p>
            <a:r>
              <a:rPr lang="en-GB"/>
              <a:t>Analysis Results Data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2ACEED-6413-43B2-8AE7-4278F65BCD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76548" y="6291599"/>
            <a:ext cx="10179369" cy="373975"/>
          </a:xfrm>
        </p:spPr>
        <p:txBody>
          <a:bodyPr/>
          <a:lstStyle/>
          <a:p>
            <a:r>
              <a:rPr lang="en-GB" sz="1050">
                <a:hlinkClick r:id="rId4"/>
              </a:rPr>
              <a:t>Why we should respect analysis results as data</a:t>
            </a:r>
            <a:endParaRPr lang="en-GB" sz="1050"/>
          </a:p>
          <a:p>
            <a:r>
              <a:rPr lang="en-GB" sz="1050" b="0" i="0" strike="noStrike">
                <a:effectLst/>
                <a:latin typeface="Lucida Grande"/>
              </a:rPr>
              <a:t>Joana M Barros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Lukas A Widmer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Mark Baillie</a:t>
            </a:r>
            <a:r>
              <a:rPr lang="en-GB" sz="1050" b="0" i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GB" sz="1050" b="0" i="0" strike="noStrike">
                <a:effectLst/>
                <a:latin typeface="Lucida Grande"/>
              </a:rPr>
              <a:t>Simon </a:t>
            </a:r>
            <a:r>
              <a:rPr lang="en-GB" sz="1050" b="0" i="0" strike="noStrike" err="1">
                <a:effectLst/>
                <a:latin typeface="Lucida Grande"/>
              </a:rPr>
              <a:t>Wandel</a:t>
            </a:r>
            <a:r>
              <a:rPr lang="en-GB" sz="1050" b="0" i="0" strike="noStrike">
                <a:effectLst/>
                <a:latin typeface="Lucida Grande"/>
              </a:rPr>
              <a:t>, (</a:t>
            </a:r>
            <a:r>
              <a:rPr lang="en-GB" sz="1050"/>
              <a:t>Analytics, Novartis Pharma AG, Basel, Switzerland)</a:t>
            </a:r>
          </a:p>
          <a:p>
            <a:r>
              <a:rPr lang="en-GB" sz="1050"/>
              <a:t>https://doi.org/10.48550/arXiv.2204.09959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C6246-EBF8-4E42-A166-F4704EED798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26 October 2022</a:t>
            </a:fld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12C540-AFDB-4C9D-BAA3-BB6E4C99B37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677692D-92F0-4409-A149-5A2524A87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477" y="694950"/>
            <a:ext cx="10645811" cy="352800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Graphic 7" descr="Database with solid fill">
            <a:extLst>
              <a:ext uri="{FF2B5EF4-FFF2-40B4-BE49-F238E27FC236}">
                <a16:creationId xmlns:a16="http://schemas.microsoft.com/office/drawing/2014/main" id="{F90D5DA3-EAD7-4BD1-8B0E-6B6E830CE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2347" y="196159"/>
            <a:ext cx="977131" cy="9552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AE8680-6D5D-4602-9BB5-1079C6C0335C}"/>
              </a:ext>
            </a:extLst>
          </p:cNvPr>
          <p:cNvSpPr txBox="1"/>
          <p:nvPr/>
        </p:nvSpPr>
        <p:spPr>
          <a:xfrm>
            <a:off x="365126" y="4685939"/>
            <a:ext cx="100948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Interested in reading more, see:</a:t>
            </a:r>
          </a:p>
          <a:p>
            <a:pPr lvl="1"/>
            <a:r>
              <a:rPr lang="en-GB" i="1">
                <a:hlinkClick r:id="rId4"/>
              </a:rPr>
              <a:t>Why we should respect analysis results as data</a:t>
            </a:r>
            <a:endParaRPr lang="en-GB" i="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FC0C13E-3A60-4F78-89E2-0F19788EA298}"/>
              </a:ext>
            </a:extLst>
          </p:cNvPr>
          <p:cNvSpPr/>
          <p:nvPr/>
        </p:nvSpPr>
        <p:spPr bwMode="auto">
          <a:xfrm>
            <a:off x="10889912" y="3007276"/>
            <a:ext cx="848434" cy="1210564"/>
          </a:xfrm>
          <a:prstGeom prst="ellipse">
            <a:avLst/>
          </a:prstGeom>
          <a:noFill/>
          <a:ln w="5715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297D014-C13B-4FB2-BE3D-C5B8D667673D}"/>
              </a:ext>
            </a:extLst>
          </p:cNvPr>
          <p:cNvSpPr/>
          <p:nvPr/>
        </p:nvSpPr>
        <p:spPr bwMode="auto">
          <a:xfrm>
            <a:off x="9560718" y="1688688"/>
            <a:ext cx="1400988" cy="1119874"/>
          </a:xfrm>
          <a:prstGeom prst="ellipse">
            <a:avLst/>
          </a:prstGeom>
          <a:noFill/>
          <a:ln w="5715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9F1FD-A72F-438A-81E6-5092D1EBF541}"/>
              </a:ext>
            </a:extLst>
          </p:cNvPr>
          <p:cNvCxnSpPr>
            <a:cxnSpLocks/>
          </p:cNvCxnSpPr>
          <p:nvPr/>
        </p:nvCxnSpPr>
        <p:spPr>
          <a:xfrm>
            <a:off x="9894873" y="3354572"/>
            <a:ext cx="0" cy="785357"/>
          </a:xfrm>
          <a:prstGeom prst="straightConnector1">
            <a:avLst/>
          </a:prstGeom>
          <a:ln w="57150" cap="rnd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78F0452-B9EA-447D-9C83-AFCBC277944E}"/>
              </a:ext>
            </a:extLst>
          </p:cNvPr>
          <p:cNvSpPr/>
          <p:nvPr/>
        </p:nvSpPr>
        <p:spPr bwMode="auto">
          <a:xfrm>
            <a:off x="4902007" y="2966981"/>
            <a:ext cx="4879448" cy="601386"/>
          </a:xfrm>
          <a:prstGeom prst="ellipse">
            <a:avLst/>
          </a:prstGeom>
          <a:noFill/>
          <a:ln w="57150">
            <a:solidFill>
              <a:schemeClr val="accent5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A23F8A3-DC53-4CB8-B69A-6503B39A595C}"/>
              </a:ext>
            </a:extLst>
          </p:cNvPr>
          <p:cNvSpPr/>
          <p:nvPr/>
        </p:nvSpPr>
        <p:spPr bwMode="auto">
          <a:xfrm>
            <a:off x="7378995" y="1898164"/>
            <a:ext cx="2402460" cy="837444"/>
          </a:xfrm>
          <a:prstGeom prst="ellipse">
            <a:avLst/>
          </a:prstGeom>
          <a:noFill/>
          <a:ln w="57150">
            <a:solidFill>
              <a:schemeClr val="accent5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C791A4-FCDF-4931-8949-4368109D864D}"/>
              </a:ext>
            </a:extLst>
          </p:cNvPr>
          <p:cNvCxnSpPr>
            <a:cxnSpLocks/>
          </p:cNvCxnSpPr>
          <p:nvPr/>
        </p:nvCxnSpPr>
        <p:spPr>
          <a:xfrm>
            <a:off x="11844386" y="3354572"/>
            <a:ext cx="0" cy="785357"/>
          </a:xfrm>
          <a:prstGeom prst="straightConnector1">
            <a:avLst/>
          </a:prstGeom>
          <a:ln w="57150" cap="rnd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7C34C82-3708-43DE-839E-BFB904184D97}"/>
              </a:ext>
            </a:extLst>
          </p:cNvPr>
          <p:cNvSpPr/>
          <p:nvPr/>
        </p:nvSpPr>
        <p:spPr bwMode="auto">
          <a:xfrm>
            <a:off x="4220310" y="2998423"/>
            <a:ext cx="947105" cy="1219417"/>
          </a:xfrm>
          <a:prstGeom prst="ellipse">
            <a:avLst/>
          </a:prstGeom>
          <a:noFill/>
          <a:ln w="57150">
            <a:solidFill>
              <a:schemeClr val="accent3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D4C2A1E-1CAB-480A-9638-A3884662F892}"/>
              </a:ext>
            </a:extLst>
          </p:cNvPr>
          <p:cNvSpPr/>
          <p:nvPr/>
        </p:nvSpPr>
        <p:spPr bwMode="auto">
          <a:xfrm>
            <a:off x="9943305" y="2232612"/>
            <a:ext cx="1005682" cy="260695"/>
          </a:xfrm>
          <a:prstGeom prst="ellipse">
            <a:avLst/>
          </a:prstGeom>
          <a:noFill/>
          <a:ln w="57150">
            <a:solidFill>
              <a:schemeClr val="accent4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C7056F5-7922-4379-8208-7666C1CC1270}"/>
              </a:ext>
            </a:extLst>
          </p:cNvPr>
          <p:cNvSpPr/>
          <p:nvPr/>
        </p:nvSpPr>
        <p:spPr bwMode="auto">
          <a:xfrm>
            <a:off x="11352548" y="3354572"/>
            <a:ext cx="323985" cy="435479"/>
          </a:xfrm>
          <a:prstGeom prst="ellipse">
            <a:avLst/>
          </a:prstGeom>
          <a:noFill/>
          <a:ln w="57150">
            <a:solidFill>
              <a:schemeClr val="accent4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0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animBg="1"/>
      <p:bldP spid="28" grpId="0" animBg="1"/>
      <p:bldP spid="32" grpId="0" animBg="1"/>
      <p:bldP spid="34" grpId="0" animBg="1"/>
      <p:bldP spid="40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7 of the Best Mountain Bike Trails in Los Angeles | Discover Los Angeles">
            <a:extLst>
              <a:ext uri="{FF2B5EF4-FFF2-40B4-BE49-F238E27FC236}">
                <a16:creationId xmlns:a16="http://schemas.microsoft.com/office/drawing/2014/main" id="{14F9BD7C-A93B-4DC1-83B3-AB6922FFE6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0"/>
          <a:stretch/>
        </p:blipFill>
        <p:spPr bwMode="auto">
          <a:xfrm>
            <a:off x="-28398" y="0"/>
            <a:ext cx="122203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80C5DF-6A0E-4FB1-A85A-4F319234D5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2675" y="752475"/>
            <a:ext cx="4152900" cy="54927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64801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Alpha release is out. Will likely go to CRAN by the end of the year once additional functionality is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Building tables from ARDs based on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https://gsk-biostatistics.github.io/tfrmt/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{tfrmt}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3"/>
            <a:ext cx="10362966" cy="31387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tfrmt()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body of the table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frmt_structure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which rows to apply formatting to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frmt_combine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frmt_when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formatting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column appearance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row_grp_plan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style for each group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print_mock_gt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without data to produce a mock</a:t>
            </a: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print_to_gt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 data to make final table 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pic>
        <p:nvPicPr>
          <p:cNvPr id="11" name="Picture 10" descr="tfrmt hex, which looks a bit like a blueprint with tfrmt written over it">
            <a:extLst>
              <a:ext uri="{FF2B5EF4-FFF2-40B4-BE49-F238E27FC236}">
                <a16:creationId xmlns:a16="http://schemas.microsoft.com/office/drawing/2014/main" id="{2644BE89-F098-4346-A266-53D00FF68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21" y="-105086"/>
            <a:ext cx="1981489" cy="19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5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5A589-D5B3-4938-86E7-C6284AD251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A9C0A-E927-46EF-8F45-5415BFA6FFB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2C865-5262-4DC6-B64C-149C5761264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834A7A-F6DB-40EB-BEB2-DE44EC91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tfrmt process flow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8E3AEF4-E175-4A5E-B218-6B3BBF7276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2B9EA4-6011-4C89-8B95-ABBC17F656A5}"/>
              </a:ext>
            </a:extLst>
          </p:cNvPr>
          <p:cNvSpPr/>
          <p:nvPr/>
        </p:nvSpPr>
        <p:spPr bwMode="auto">
          <a:xfrm>
            <a:off x="498297" y="2418364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Define table metadata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BBDCBF7-E8C7-459A-9769-599295DBC265}"/>
              </a:ext>
            </a:extLst>
          </p:cNvPr>
          <p:cNvSpPr/>
          <p:nvPr/>
        </p:nvSpPr>
        <p:spPr bwMode="auto">
          <a:xfrm>
            <a:off x="4775771" y="1282557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Create a mock based on metadata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71645A-41A9-483C-8230-7666A541E1F3}"/>
              </a:ext>
            </a:extLst>
          </p:cNvPr>
          <p:cNvSpPr/>
          <p:nvPr/>
        </p:nvSpPr>
        <p:spPr bwMode="auto">
          <a:xfrm>
            <a:off x="4775771" y="3604536"/>
            <a:ext cx="2280862" cy="10017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Format values in accordance with metadata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606F30B-778A-404D-9783-1245500AC406}"/>
              </a:ext>
            </a:extLst>
          </p:cNvPr>
          <p:cNvSpPr/>
          <p:nvPr/>
        </p:nvSpPr>
        <p:spPr bwMode="auto">
          <a:xfrm rot="1395822">
            <a:off x="7474449" y="1783422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08358CE-71EE-4053-91DF-B311ECEC2F55}"/>
              </a:ext>
            </a:extLst>
          </p:cNvPr>
          <p:cNvSpPr/>
          <p:nvPr/>
        </p:nvSpPr>
        <p:spPr bwMode="auto">
          <a:xfrm rot="20204178" flipV="1">
            <a:off x="7421365" y="3431129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6A3BF2-732C-44B2-AF88-C5BE0CAAF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4725" y="2134287"/>
            <a:ext cx="1581223" cy="18236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A4E79AC-960F-4001-B187-DA892C327B6F}"/>
              </a:ext>
            </a:extLst>
          </p:cNvPr>
          <p:cNvSpPr/>
          <p:nvPr/>
        </p:nvSpPr>
        <p:spPr bwMode="auto">
          <a:xfrm rot="20204178" flipV="1">
            <a:off x="2964887" y="1838175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EC6B5CB-9F7A-447F-80ED-B6C30295A3A7}"/>
              </a:ext>
            </a:extLst>
          </p:cNvPr>
          <p:cNvSpPr/>
          <p:nvPr/>
        </p:nvSpPr>
        <p:spPr bwMode="auto">
          <a:xfrm rot="492277">
            <a:off x="2935413" y="3440419"/>
            <a:ext cx="1597632" cy="759432"/>
          </a:xfrm>
          <a:prstGeom prst="rightArrow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Plus Sign 17">
            <a:extLst>
              <a:ext uri="{FF2B5EF4-FFF2-40B4-BE49-F238E27FC236}">
                <a16:creationId xmlns:a16="http://schemas.microsoft.com/office/drawing/2014/main" id="{03577787-1B38-4C20-ABF6-5528794610BC}"/>
              </a:ext>
            </a:extLst>
          </p:cNvPr>
          <p:cNvSpPr/>
          <p:nvPr/>
        </p:nvSpPr>
        <p:spPr bwMode="auto">
          <a:xfrm>
            <a:off x="1088376" y="3514388"/>
            <a:ext cx="652206" cy="652206"/>
          </a:xfrm>
          <a:prstGeom prst="mathPlus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8322C659-7A72-4D17-A4ED-75618CB75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8285" y="3464315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16062F-BEC9-473B-ABCC-A9104B21B505}"/>
              </a:ext>
            </a:extLst>
          </p:cNvPr>
          <p:cNvSpPr txBox="1"/>
          <p:nvPr/>
        </p:nvSpPr>
        <p:spPr>
          <a:xfrm>
            <a:off x="1804694" y="4123188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3"/>
                </a:solidFill>
              </a:rPr>
              <a:t>ARD</a:t>
            </a:r>
          </a:p>
        </p:txBody>
      </p:sp>
    </p:spTree>
    <p:extLst>
      <p:ext uri="{BB962C8B-B14F-4D97-AF65-F5344CB8AC3E}">
        <p14:creationId xmlns:p14="http://schemas.microsoft.com/office/powerpoint/2010/main" val="135941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8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DBB-140D-4B19-905F-AACCDCFB987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A8A78-21F7-40E3-B12C-F0836C2205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Tables parts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A08C554-69BE-4DEE-A5E5-7F8149AE97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/>
        </p:nvGraphicFramePr>
        <p:xfrm>
          <a:off x="2119331" y="1134078"/>
          <a:ext cx="8463175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92635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692635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6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2049694" y="1134078"/>
            <a:ext cx="3457254" cy="5102335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1972640" y="1068925"/>
            <a:ext cx="8768993" cy="657133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5506947" y="1726058"/>
            <a:ext cx="5234685" cy="4510355"/>
          </a:xfrm>
          <a:prstGeom prst="rect">
            <a:avLst/>
          </a:prstGeom>
          <a:noFill/>
          <a:ln w="28575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CACC48-FABE-437F-BB90-6E3099D97E77}"/>
              </a:ext>
            </a:extLst>
          </p:cNvPr>
          <p:cNvSpPr txBox="1"/>
          <p:nvPr/>
        </p:nvSpPr>
        <p:spPr>
          <a:xfrm>
            <a:off x="10695397" y="3981235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Table body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1972640" y="1726058"/>
            <a:ext cx="8768993" cy="1741470"/>
          </a:xfrm>
          <a:prstGeom prst="rect">
            <a:avLst/>
          </a:prstGeom>
          <a:noFill/>
          <a:ln w="28575">
            <a:solidFill>
              <a:schemeClr val="accent6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3B2EF8-92F0-40B5-81E5-DEDC3A2CAB29}"/>
              </a:ext>
            </a:extLst>
          </p:cNvPr>
          <p:cNvSpPr txBox="1"/>
          <p:nvPr/>
        </p:nvSpPr>
        <p:spPr>
          <a:xfrm>
            <a:off x="10715376" y="104775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Columns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32CDC-159E-48B9-84FD-E35A4AC73E20}"/>
              </a:ext>
            </a:extLst>
          </p:cNvPr>
          <p:cNvSpPr txBox="1"/>
          <p:nvPr/>
        </p:nvSpPr>
        <p:spPr>
          <a:xfrm>
            <a:off x="1009722" y="3685245"/>
            <a:ext cx="1109609" cy="91440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850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Labels and groups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8C954-DE06-4012-BCBF-C86B25A976D1}"/>
              </a:ext>
            </a:extLst>
          </p:cNvPr>
          <p:cNvSpPr txBox="1"/>
          <p:nvPr/>
        </p:nvSpPr>
        <p:spPr>
          <a:xfrm>
            <a:off x="627297" y="246066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Row groups</a:t>
            </a:r>
          </a:p>
        </p:txBody>
      </p:sp>
    </p:spTree>
    <p:extLst>
      <p:ext uri="{BB962C8B-B14F-4D97-AF65-F5344CB8AC3E}">
        <p14:creationId xmlns:p14="http://schemas.microsoft.com/office/powerpoint/2010/main" val="226125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9" grpId="0" animBg="1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3DBB-140D-4B19-905F-AACCDCFB987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A8A78-21F7-40E3-B12C-F0836C22055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9AFA49-7CB0-43FA-A28F-67F8A8E4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Tables parts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23F4383-7386-452E-9B1A-DCB0E571409E}"/>
              </a:ext>
            </a:extLst>
          </p:cNvPr>
          <p:cNvGraphicFramePr>
            <a:graphicFrameLocks noGrp="1"/>
          </p:cNvGraphicFramePr>
          <p:nvPr/>
        </p:nvGraphicFramePr>
        <p:xfrm>
          <a:off x="1150694" y="984894"/>
          <a:ext cx="6357002" cy="5029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80360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1156642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Placebo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Treatment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Total </a:t>
                      </a:r>
                    </a:p>
                    <a:p>
                      <a:pPr algn="ctr"/>
                      <a:r>
                        <a:rPr lang="en-GB" sz="1600"/>
                        <a:t>(N = XX)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Age (y)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Mean (</a:t>
                      </a:r>
                      <a:r>
                        <a:rPr lang="en-GB" sz="1600" err="1"/>
                        <a:t>sd</a:t>
                      </a:r>
                      <a:r>
                        <a:rPr lang="en-GB" sz="160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XX.X(XX.XX)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Median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XX.X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6758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Min, Max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XX,XX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08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4896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&lt;65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4387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65-80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75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&gt;80 </a:t>
                      </a:r>
                      <a:r>
                        <a:rPr lang="en-GB" sz="1600" err="1"/>
                        <a:t>yrs</a:t>
                      </a:r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272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4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/>
                        <a:t>Sex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6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XX (XX.X%)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DDD35B-4A75-4E76-83FF-6AEDB4DF9C4D}"/>
              </a:ext>
            </a:extLst>
          </p:cNvPr>
          <p:cNvSpPr/>
          <p:nvPr/>
        </p:nvSpPr>
        <p:spPr bwMode="auto">
          <a:xfrm>
            <a:off x="1150692" y="995348"/>
            <a:ext cx="2013737" cy="5102335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22FA6-98BF-49F7-9812-F5E19856E8D4}"/>
              </a:ext>
            </a:extLst>
          </p:cNvPr>
          <p:cNvSpPr/>
          <p:nvPr/>
        </p:nvSpPr>
        <p:spPr bwMode="auto">
          <a:xfrm>
            <a:off x="1150694" y="919741"/>
            <a:ext cx="6482994" cy="657133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CDF0C-46ED-4CD3-AAA3-4BA1201D1695}"/>
              </a:ext>
            </a:extLst>
          </p:cNvPr>
          <p:cNvSpPr/>
          <p:nvPr/>
        </p:nvSpPr>
        <p:spPr bwMode="auto">
          <a:xfrm>
            <a:off x="3164429" y="1576874"/>
            <a:ext cx="4469259" cy="4510355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7F3E7-C0FD-40C1-8022-A211A77011B7}"/>
              </a:ext>
            </a:extLst>
          </p:cNvPr>
          <p:cNvSpPr/>
          <p:nvPr/>
        </p:nvSpPr>
        <p:spPr bwMode="auto">
          <a:xfrm>
            <a:off x="1150694" y="1576874"/>
            <a:ext cx="6482994" cy="1741470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715C20-53FB-4E92-B2A3-3E957816CD36}"/>
              </a:ext>
            </a:extLst>
          </p:cNvPr>
          <p:cNvSpPr txBox="1"/>
          <p:nvPr/>
        </p:nvSpPr>
        <p:spPr>
          <a:xfrm>
            <a:off x="7792947" y="2003460"/>
            <a:ext cx="2866489" cy="3262045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 fontScale="40000" lnSpcReduction="2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tfrmt(…,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group = “var1”,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solidFill>
                  <a:schemeClr val="accent3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label = “var2”,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40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err="1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body_plan</a:t>
            </a:r>
            <a:r>
              <a:rPr lang="en-GB" sz="4000">
                <a:solidFill>
                  <a:schemeClr val="accent2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40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err="1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col_plan</a:t>
            </a:r>
            <a:r>
              <a:rPr lang="en-GB" sz="40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(),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solidFill>
                  <a:schemeClr val="accent5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</a:t>
            </a:r>
            <a:r>
              <a:rPr lang="en-GB" sz="400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400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GB" sz="400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row_grp_plan</a:t>
            </a:r>
            <a:r>
              <a:rPr lang="en-GB" sz="400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40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80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able 11">
            <a:extLst>
              <a:ext uri="{FF2B5EF4-FFF2-40B4-BE49-F238E27FC236}">
                <a16:creationId xmlns:a16="http://schemas.microsoft.com/office/drawing/2014/main" id="{51888912-552C-426B-9CFE-AF5030193C1F}"/>
              </a:ext>
            </a:extLst>
          </p:cNvPr>
          <p:cNvGraphicFramePr>
            <a:graphicFrameLocks noGrp="1"/>
          </p:cNvGraphicFramePr>
          <p:nvPr/>
        </p:nvGraphicFramePr>
        <p:xfrm>
          <a:off x="864286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8B052-63F9-41AA-91CA-4014D7F082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9A3DF-FC2C-42DC-81FD-B9880EB4E0F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B1DFE-03F4-44E5-8386-36DF175C551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132FCF-0491-42FB-898A-AA708FC8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tfrmt with Analysis Results Data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0F81ED-C550-49DC-BFE9-50B786FCFB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DE5B768-8018-4DD6-847E-467852EBE949}"/>
              </a:ext>
            </a:extLst>
          </p:cNvPr>
          <p:cNvGraphicFramePr>
            <a:graphicFrameLocks noGrp="1"/>
          </p:cNvGraphicFramePr>
          <p:nvPr/>
        </p:nvGraphicFramePr>
        <p:xfrm>
          <a:off x="6989892" y="3525797"/>
          <a:ext cx="4835396" cy="214043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638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79789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95323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44797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(sd)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82076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E2CC5BC-62F6-47DA-81DF-1F9234C603D9}"/>
              </a:ext>
            </a:extLst>
          </p:cNvPr>
          <p:cNvSpPr txBox="1"/>
          <p:nvPr/>
        </p:nvSpPr>
        <p:spPr>
          <a:xfrm>
            <a:off x="4304872" y="1955762"/>
            <a:ext cx="3534310" cy="255778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normAutofit fontScale="92500" lnSpcReduction="10000"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>
                <a:latin typeface="Consolas" panose="020B0609020204030204" pitchFamily="49" charset="0"/>
              </a:rPr>
              <a:t>tfrmt</a:t>
            </a:r>
            <a:r>
              <a:rPr lang="en-GB" sz="160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group = Group,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label = Label,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column = Column,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values = Value,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param = Param,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  …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6F6B7EC-9B89-4D2B-9648-C1B24F84559B}"/>
              </a:ext>
            </a:extLst>
          </p:cNvPr>
          <p:cNvSpPr/>
          <p:nvPr/>
        </p:nvSpPr>
        <p:spPr bwMode="auto">
          <a:xfrm>
            <a:off x="857892" y="1193170"/>
            <a:ext cx="570216" cy="445384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E11C29D-B68E-42DE-B61B-205704956B29}"/>
              </a:ext>
            </a:extLst>
          </p:cNvPr>
          <p:cNvSpPr/>
          <p:nvPr/>
        </p:nvSpPr>
        <p:spPr bwMode="auto">
          <a:xfrm>
            <a:off x="6989892" y="3981236"/>
            <a:ext cx="623259" cy="161818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23EFE58-93C8-4B87-8849-3B2DDAA940AF}"/>
              </a:ext>
            </a:extLst>
          </p:cNvPr>
          <p:cNvSpPr/>
          <p:nvPr/>
        </p:nvSpPr>
        <p:spPr bwMode="auto">
          <a:xfrm>
            <a:off x="1472628" y="1193170"/>
            <a:ext cx="570216" cy="44538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3D1F432-F1E5-4096-89D6-40B8B483A9E2}"/>
              </a:ext>
            </a:extLst>
          </p:cNvPr>
          <p:cNvSpPr/>
          <p:nvPr/>
        </p:nvSpPr>
        <p:spPr bwMode="auto">
          <a:xfrm>
            <a:off x="2110461" y="1193170"/>
            <a:ext cx="591619" cy="4453848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73CF6B-32D6-48E9-AA94-CEF170FF72C8}"/>
              </a:ext>
            </a:extLst>
          </p:cNvPr>
          <p:cNvSpPr/>
          <p:nvPr/>
        </p:nvSpPr>
        <p:spPr bwMode="auto">
          <a:xfrm>
            <a:off x="2727766" y="1193170"/>
            <a:ext cx="570216" cy="445384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13076A0-A834-443F-B52A-93DDBFDF98DB}"/>
              </a:ext>
            </a:extLst>
          </p:cNvPr>
          <p:cNvSpPr/>
          <p:nvPr/>
        </p:nvSpPr>
        <p:spPr bwMode="auto">
          <a:xfrm>
            <a:off x="3323668" y="1193170"/>
            <a:ext cx="570216" cy="445384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BEEDF1-4A87-438D-BC83-2DE41BE702D3}"/>
              </a:ext>
            </a:extLst>
          </p:cNvPr>
          <p:cNvSpPr/>
          <p:nvPr/>
        </p:nvSpPr>
        <p:spPr bwMode="auto">
          <a:xfrm>
            <a:off x="7686823" y="3985964"/>
            <a:ext cx="763671" cy="1618180"/>
          </a:xfrm>
          <a:prstGeom prst="roundRect">
            <a:avLst/>
          </a:prstGeom>
          <a:solidFill>
            <a:srgbClr val="13D113">
              <a:alpha val="3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E1C62A-983D-4563-B87D-6FB97D14B8A7}"/>
              </a:ext>
            </a:extLst>
          </p:cNvPr>
          <p:cNvSpPr/>
          <p:nvPr/>
        </p:nvSpPr>
        <p:spPr bwMode="auto">
          <a:xfrm>
            <a:off x="8599510" y="3978668"/>
            <a:ext cx="3148989" cy="161818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0836E35-A4B3-4D43-A78B-CB8CA6AE9C74}"/>
              </a:ext>
            </a:extLst>
          </p:cNvPr>
          <p:cNvSpPr/>
          <p:nvPr/>
        </p:nvSpPr>
        <p:spPr bwMode="auto">
          <a:xfrm>
            <a:off x="6960675" y="3518108"/>
            <a:ext cx="4887034" cy="43088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906646-68E0-485B-A326-F1DBF71D0A4E}"/>
              </a:ext>
            </a:extLst>
          </p:cNvPr>
          <p:cNvSpPr/>
          <p:nvPr/>
        </p:nvSpPr>
        <p:spPr bwMode="auto">
          <a:xfrm>
            <a:off x="813775" y="3579622"/>
            <a:ext cx="3184989" cy="2067396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29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52B5A-4283-4974-87DF-B5FAC3536A7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96171-C460-4252-B1DF-9E6904DDCD0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7850C-46A4-4374-9C9B-708E7F4C23F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4CE9BF-B990-4DFE-ADE8-224A0D23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Value formatting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747549E-0B17-4655-BA46-CF77DA054A8C}"/>
              </a:ext>
            </a:extLst>
          </p:cNvPr>
          <p:cNvGraphicFramePr>
            <a:graphicFrameLocks noGrp="1"/>
          </p:cNvGraphicFramePr>
          <p:nvPr/>
        </p:nvGraphicFramePr>
        <p:xfrm>
          <a:off x="7670758" y="2309774"/>
          <a:ext cx="4521242" cy="19044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69073">
                  <a:extLst>
                    <a:ext uri="{9D8B030D-6E8A-4147-A177-3AD203B41FA5}">
                      <a16:colId xmlns:a16="http://schemas.microsoft.com/office/drawing/2014/main" val="671404405"/>
                    </a:ext>
                  </a:extLst>
                </a:gridCol>
                <a:gridCol w="836341">
                  <a:extLst>
                    <a:ext uri="{9D8B030D-6E8A-4147-A177-3AD203B41FA5}">
                      <a16:colId xmlns:a16="http://schemas.microsoft.com/office/drawing/2014/main" val="2500139443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1338003998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3927575502"/>
                    </a:ext>
                  </a:extLst>
                </a:gridCol>
                <a:gridCol w="1005276">
                  <a:extLst>
                    <a:ext uri="{9D8B030D-6E8A-4147-A177-3AD203B41FA5}">
                      <a16:colId xmlns:a16="http://schemas.microsoft.com/office/drawing/2014/main" val="4027172728"/>
                    </a:ext>
                  </a:extLst>
                </a:gridCol>
              </a:tblGrid>
              <a:tr h="389882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Placebo 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Treatment</a:t>
                      </a:r>
                    </a:p>
                  </a:txBody>
                  <a:tcPr marL="69553" marR="69553" marT="34777" marB="34777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Total </a:t>
                      </a:r>
                    </a:p>
                  </a:txBody>
                  <a:tcPr marL="69553" marR="69553" marT="34777" marB="34777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71126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Age (y)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28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81767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Mean (</a:t>
                      </a:r>
                      <a:r>
                        <a:rPr lang="en-GB" sz="1200" err="1"/>
                        <a:t>sd</a:t>
                      </a:r>
                      <a:r>
                        <a:rPr lang="en-GB" sz="1200"/>
                        <a:t>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73.6(9.35)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74.2(7.23)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71.8(8.29)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37164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10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014934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r>
                        <a:rPr lang="en-GB" sz="1200"/>
                        <a:t>Sex</a:t>
                      </a:r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n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14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13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27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3572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8 (57.1%)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7 (53.8%)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15 (55.6%)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4400279"/>
                  </a:ext>
                </a:extLst>
              </a:tr>
              <a:tr h="245495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9553" marR="69553" marT="34777" marB="34777"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Female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(48.2%)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6 (46.1%)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12 (44.4%)</a:t>
                      </a:r>
                    </a:p>
                  </a:txBody>
                  <a:tcPr marL="69553" marR="69553" marT="34777" marB="34777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875556"/>
                  </a:ext>
                </a:extLst>
              </a:tr>
            </a:tbl>
          </a:graphicData>
        </a:graphic>
      </p:graphicFrame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A4E24BB-F323-4BCD-8BD7-C7DEE3CAF4F0}"/>
              </a:ext>
            </a:extLst>
          </p:cNvPr>
          <p:cNvGraphicFramePr>
            <a:graphicFrameLocks noGrp="1"/>
          </p:cNvGraphicFramePr>
          <p:nvPr/>
        </p:nvGraphicFramePr>
        <p:xfrm>
          <a:off x="244575" y="1125350"/>
          <a:ext cx="2984644" cy="453740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7226">
                  <a:extLst>
                    <a:ext uri="{9D8B030D-6E8A-4147-A177-3AD203B41FA5}">
                      <a16:colId xmlns:a16="http://schemas.microsoft.com/office/drawing/2014/main" val="4215261781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364353816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153357452"/>
                    </a:ext>
                  </a:extLst>
                </a:gridCol>
                <a:gridCol w="644918">
                  <a:extLst>
                    <a:ext uri="{9D8B030D-6E8A-4147-A177-3AD203B41FA5}">
                      <a16:colId xmlns:a16="http://schemas.microsoft.com/office/drawing/2014/main" val="3481598670"/>
                    </a:ext>
                  </a:extLst>
                </a:gridCol>
                <a:gridCol w="422664">
                  <a:extLst>
                    <a:ext uri="{9D8B030D-6E8A-4147-A177-3AD203B41FA5}">
                      <a16:colId xmlns:a16="http://schemas.microsoft.com/office/drawing/2014/main" val="3422648512"/>
                    </a:ext>
                  </a:extLst>
                </a:gridCol>
              </a:tblGrid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Group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Label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Column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Param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1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Value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63088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15.00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97205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2213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28.00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724649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14.00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2623954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13.00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29859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Sex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27.00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0578147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73.56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524636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74.231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248520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71.84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066889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Placebo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9.347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3389791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Treatment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7.234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29683"/>
                  </a:ext>
                </a:extLst>
              </a:tr>
              <a:tr h="349031"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Age (y)</a:t>
                      </a:r>
                    </a:p>
                  </a:txBody>
                  <a:tcPr marL="6350" marR="6350" marT="6350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Mean (sd)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SD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900" b="0" i="0" u="none" strike="noStrike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8.293</a:t>
                      </a:r>
                    </a:p>
                  </a:txBody>
                  <a:tcPr marL="6350" marR="6350" marT="635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90190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3892054-F505-40D5-B1B0-671667750729}"/>
              </a:ext>
            </a:extLst>
          </p:cNvPr>
          <p:cNvSpPr txBox="1"/>
          <p:nvPr/>
        </p:nvSpPr>
        <p:spPr>
          <a:xfrm>
            <a:off x="3413760" y="907885"/>
            <a:ext cx="4173416" cy="5347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0000" tIns="180000" rIns="180000" bIns="18000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 err="1">
                <a:latin typeface="Consolas" panose="020B0609020204030204" pitchFamily="49" charset="0"/>
              </a:rPr>
              <a:t>body_plan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".default",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("{n} ({pct}%)",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pct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xx.x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".default",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"n",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("XX")),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</a:t>
            </a:r>
            <a:r>
              <a:rPr lang="en-GB" sz="1050" err="1">
                <a:latin typeface="Consolas" panose="020B0609020204030204" pitchFamily="49" charset="0"/>
              </a:rPr>
              <a:t>frmt_structure</a:t>
            </a:r>
            <a:r>
              <a:rPr lang="en-GB" sz="1050">
                <a:latin typeface="Consolas" panose="020B0609020204030204" pitchFamily="49" charset="0"/>
              </a:rPr>
              <a:t>(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group_val</a:t>
            </a:r>
            <a:r>
              <a:rPr lang="en-GB" sz="1050">
                <a:latin typeface="Consolas" panose="020B0609020204030204" pitchFamily="49" charset="0"/>
              </a:rPr>
              <a:t> = "Age (y)",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label_val</a:t>
            </a:r>
            <a:r>
              <a:rPr lang="en-GB" sz="1050">
                <a:latin typeface="Consolas" panose="020B0609020204030204" pitchFamily="49" charset="0"/>
              </a:rPr>
              <a:t> = "Mean (</a:t>
            </a:r>
            <a:r>
              <a:rPr lang="en-GB" sz="1050" err="1">
                <a:latin typeface="Consolas" panose="020B0609020204030204" pitchFamily="49" charset="0"/>
              </a:rPr>
              <a:t>sd</a:t>
            </a:r>
            <a:r>
              <a:rPr lang="en-GB" sz="1050">
                <a:latin typeface="Consolas" panose="020B0609020204030204" pitchFamily="49" charset="0"/>
              </a:rPr>
              <a:t>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</a:t>
            </a:r>
            <a:r>
              <a:rPr lang="en-GB" sz="1050" err="1">
                <a:latin typeface="Consolas" panose="020B0609020204030204" pitchFamily="49" charset="0"/>
              </a:rPr>
              <a:t>frmt_combine</a:t>
            </a:r>
            <a:r>
              <a:rPr lang="en-GB" sz="1050">
                <a:latin typeface="Consolas" panose="020B0609020204030204" pitchFamily="49" charset="0"/>
              </a:rPr>
              <a:t>("{mean}({SD})", 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mean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("XX.X"),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SD = </a:t>
            </a:r>
            <a:r>
              <a:rPr lang="en-GB" sz="1050" err="1">
                <a:latin typeface="Consolas" panose="020B0609020204030204" pitchFamily="49" charset="0"/>
              </a:rPr>
              <a:t>frmt</a:t>
            </a:r>
            <a:r>
              <a:rPr lang="en-GB" sz="1050">
                <a:latin typeface="Consolas" panose="020B0609020204030204" pitchFamily="49" charset="0"/>
              </a:rPr>
              <a:t>("</a:t>
            </a:r>
            <a:r>
              <a:rPr lang="en-GB" sz="1050" err="1">
                <a:latin typeface="Consolas" panose="020B0609020204030204" pitchFamily="49" charset="0"/>
              </a:rPr>
              <a:t>x.xx</a:t>
            </a:r>
            <a:r>
              <a:rPr lang="en-GB" sz="1050">
                <a:latin typeface="Consolas" panose="020B0609020204030204" pitchFamily="49" charset="0"/>
              </a:rPr>
              <a:t>")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                 )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050">
                <a:latin typeface="Consolas" panose="020B0609020204030204" pitchFamily="49" charset="0"/>
              </a:rPr>
              <a:t>  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6092CA0-24FE-4FA0-9C8F-8058942F56C7}"/>
              </a:ext>
            </a:extLst>
          </p:cNvPr>
          <p:cNvSpPr/>
          <p:nvPr/>
        </p:nvSpPr>
        <p:spPr bwMode="auto">
          <a:xfrm>
            <a:off x="3637914" y="1271239"/>
            <a:ext cx="3777647" cy="1884305"/>
          </a:xfrm>
          <a:prstGeom prst="roundRect">
            <a:avLst/>
          </a:pr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9C8F22-66E8-404F-B88F-DF95F8FF878B}"/>
              </a:ext>
            </a:extLst>
          </p:cNvPr>
          <p:cNvSpPr/>
          <p:nvPr/>
        </p:nvSpPr>
        <p:spPr bwMode="auto">
          <a:xfrm>
            <a:off x="3637913" y="3227805"/>
            <a:ext cx="3777647" cy="868534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622652-C301-411E-AF4B-30FC8ACDF6D6}"/>
              </a:ext>
            </a:extLst>
          </p:cNvPr>
          <p:cNvSpPr/>
          <p:nvPr/>
        </p:nvSpPr>
        <p:spPr bwMode="auto">
          <a:xfrm>
            <a:off x="3611644" y="4168600"/>
            <a:ext cx="3777647" cy="1884305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9516DD-8A45-44EC-94B4-A3B62E862400}"/>
              </a:ext>
            </a:extLst>
          </p:cNvPr>
          <p:cNvSpPr/>
          <p:nvPr/>
        </p:nvSpPr>
        <p:spPr bwMode="auto">
          <a:xfrm>
            <a:off x="9091766" y="2926487"/>
            <a:ext cx="3081454" cy="308225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CE7167-9AC0-448C-AAAD-685DB1AA1C0A}"/>
              </a:ext>
            </a:extLst>
          </p:cNvPr>
          <p:cNvSpPr/>
          <p:nvPr/>
        </p:nvSpPr>
        <p:spPr bwMode="auto">
          <a:xfrm>
            <a:off x="9110546" y="3443912"/>
            <a:ext cx="3119014" cy="252413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194FF00-6E1D-4EE9-9EC0-3159AF34A619}"/>
              </a:ext>
            </a:extLst>
          </p:cNvPr>
          <p:cNvSpPr/>
          <p:nvPr/>
        </p:nvSpPr>
        <p:spPr bwMode="auto">
          <a:xfrm>
            <a:off x="9072986" y="2699767"/>
            <a:ext cx="3119014" cy="252413"/>
          </a:xfrm>
          <a:prstGeom prst="roundRect">
            <a:avLst/>
          </a:prstGeom>
          <a:solidFill>
            <a:schemeClr val="accent5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C7DEB4B-B912-4C82-ACF9-9C4084E5139F}"/>
              </a:ext>
            </a:extLst>
          </p:cNvPr>
          <p:cNvSpPr/>
          <p:nvPr/>
        </p:nvSpPr>
        <p:spPr bwMode="auto">
          <a:xfrm>
            <a:off x="9090854" y="3703662"/>
            <a:ext cx="3081454" cy="510597"/>
          </a:xfrm>
          <a:prstGeom prst="roundRect">
            <a:avLst/>
          </a:prstGeom>
          <a:solidFill>
            <a:schemeClr val="accent4"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7FB431D-C879-4286-86F8-B6EBE9D0D0A8}"/>
              </a:ext>
            </a:extLst>
          </p:cNvPr>
          <p:cNvSpPr/>
          <p:nvPr/>
        </p:nvSpPr>
        <p:spPr bwMode="auto">
          <a:xfrm>
            <a:off x="2711669" y="1495472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847D0D-FBBC-477B-A4E4-859583444B44}"/>
              </a:ext>
            </a:extLst>
          </p:cNvPr>
          <p:cNvSpPr/>
          <p:nvPr/>
        </p:nvSpPr>
        <p:spPr bwMode="auto">
          <a:xfrm>
            <a:off x="9412724" y="2653235"/>
            <a:ext cx="517550" cy="342337"/>
          </a:xfrm>
          <a:prstGeom prst="ellipse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31" name="Arrow: U-Turn 30">
            <a:extLst>
              <a:ext uri="{FF2B5EF4-FFF2-40B4-BE49-F238E27FC236}">
                <a16:creationId xmlns:a16="http://schemas.microsoft.com/office/drawing/2014/main" id="{7D879B5A-E1BD-4CDC-8E55-C82FDD0A34E4}"/>
              </a:ext>
            </a:extLst>
          </p:cNvPr>
          <p:cNvSpPr/>
          <p:nvPr/>
        </p:nvSpPr>
        <p:spPr bwMode="auto">
          <a:xfrm rot="580015">
            <a:off x="3068491" y="745219"/>
            <a:ext cx="6980935" cy="1306122"/>
          </a:xfrm>
          <a:prstGeom prst="uturnArrow">
            <a:avLst>
              <a:gd name="adj1" fmla="val 7788"/>
              <a:gd name="adj2" fmla="val 12793"/>
              <a:gd name="adj3" fmla="val 26217"/>
              <a:gd name="adj4" fmla="val 50000"/>
              <a:gd name="adj5" fmla="val 100000"/>
            </a:avLst>
          </a:prstGeom>
          <a:solidFill>
            <a:schemeClr val="accent5">
              <a:lumMod val="20000"/>
              <a:lumOff val="80000"/>
              <a:alpha val="27000"/>
            </a:schemeClr>
          </a:solidFill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" grpId="0" animBg="1"/>
      <p:bldP spid="2" grpId="1" animBg="1"/>
      <p:bldP spid="25" grpId="0" animBg="1"/>
      <p:bldP spid="25" grpId="1" animBg="1"/>
      <p:bldP spid="31" grpId="0" animBg="1"/>
      <p:bldP spid="31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3548B82-3402-4586-A9D5-A92FA76D8A3A}"/>
              </a:ext>
            </a:extLst>
          </p:cNvPr>
          <p:cNvSpPr txBox="1">
            <a:spLocks/>
          </p:cNvSpPr>
          <p:nvPr/>
        </p:nvSpPr>
        <p:spPr>
          <a:xfrm>
            <a:off x="5858534" y="993695"/>
            <a:ext cx="5090453" cy="1401216"/>
          </a:xfrm>
          <a:custGeom>
            <a:avLst/>
            <a:gdLst>
              <a:gd name="connsiteX0" fmla="*/ 185682 w 11460164"/>
              <a:gd name="connsiteY0" fmla="*/ 0 h 4484800"/>
              <a:gd name="connsiteX1" fmla="*/ 11274482 w 11460164"/>
              <a:gd name="connsiteY1" fmla="*/ 0 h 4484800"/>
              <a:gd name="connsiteX2" fmla="*/ 11460164 w 11460164"/>
              <a:gd name="connsiteY2" fmla="*/ 185682 h 4484800"/>
              <a:gd name="connsiteX3" fmla="*/ 11460164 w 11460164"/>
              <a:gd name="connsiteY3" fmla="*/ 456183 h 4484800"/>
              <a:gd name="connsiteX4" fmla="*/ 11460164 w 11460164"/>
              <a:gd name="connsiteY4" fmla="*/ 715601 h 4484800"/>
              <a:gd name="connsiteX5" fmla="*/ 11460164 w 11460164"/>
              <a:gd name="connsiteY5" fmla="*/ 4299118 h 4484800"/>
              <a:gd name="connsiteX6" fmla="*/ 11274482 w 11460164"/>
              <a:gd name="connsiteY6" fmla="*/ 4484800 h 4484800"/>
              <a:gd name="connsiteX7" fmla="*/ 185682 w 11460164"/>
              <a:gd name="connsiteY7" fmla="*/ 4484800 h 4484800"/>
              <a:gd name="connsiteX8" fmla="*/ 0 w 11460164"/>
              <a:gd name="connsiteY8" fmla="*/ 4299118 h 4484800"/>
              <a:gd name="connsiteX9" fmla="*/ 0 w 11460164"/>
              <a:gd name="connsiteY9" fmla="*/ 715601 h 4484800"/>
              <a:gd name="connsiteX10" fmla="*/ 0 w 11460164"/>
              <a:gd name="connsiteY10" fmla="*/ 456183 h 4484800"/>
              <a:gd name="connsiteX11" fmla="*/ 0 w 11460164"/>
              <a:gd name="connsiteY11" fmla="*/ 185682 h 4484800"/>
              <a:gd name="connsiteX12" fmla="*/ 185682 w 11460164"/>
              <a:gd name="connsiteY12" fmla="*/ 0 h 44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460164" h="4484800">
                <a:moveTo>
                  <a:pt x="185682" y="0"/>
                </a:moveTo>
                <a:lnTo>
                  <a:pt x="11274482" y="0"/>
                </a:lnTo>
                <a:cubicBezTo>
                  <a:pt x="11377031" y="0"/>
                  <a:pt x="11460164" y="83133"/>
                  <a:pt x="11460164" y="185682"/>
                </a:cubicBezTo>
                <a:lnTo>
                  <a:pt x="11460164" y="456183"/>
                </a:lnTo>
                <a:lnTo>
                  <a:pt x="11460164" y="715601"/>
                </a:lnTo>
                <a:lnTo>
                  <a:pt x="11460164" y="4299118"/>
                </a:lnTo>
                <a:cubicBezTo>
                  <a:pt x="11460164" y="4401667"/>
                  <a:pt x="11377031" y="4484800"/>
                  <a:pt x="11274482" y="4484800"/>
                </a:cubicBezTo>
                <a:lnTo>
                  <a:pt x="185682" y="4484800"/>
                </a:lnTo>
                <a:cubicBezTo>
                  <a:pt x="83133" y="4484800"/>
                  <a:pt x="0" y="4401667"/>
                  <a:pt x="0" y="4299118"/>
                </a:cubicBezTo>
                <a:lnTo>
                  <a:pt x="0" y="715601"/>
                </a:lnTo>
                <a:lnTo>
                  <a:pt x="0" y="456183"/>
                </a:lnTo>
                <a:lnTo>
                  <a:pt x="0" y="185682"/>
                </a:lnTo>
                <a:cubicBezTo>
                  <a:pt x="0" y="83133"/>
                  <a:pt x="83133" y="0"/>
                  <a:pt x="1856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180000" tIns="108000" rIns="180000" bIns="180000" rtlCol="0">
            <a:noAutofit/>
          </a:bodyPr>
          <a:lstStyle>
            <a:lvl1pPr marL="35999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3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973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141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55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/>
              <a:t>Lifecycle: </a:t>
            </a:r>
          </a:p>
          <a:p>
            <a:r>
              <a:rPr lang="en-GB" sz="1800"/>
              <a:t>Alpha release is out. Will likely go to CRAN by the end of the year once additional functionality is added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4D956-F0E0-4552-81A8-868C528AC5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6021" y="993695"/>
            <a:ext cx="5090453" cy="1401216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General Purpose: </a:t>
            </a:r>
          </a:p>
          <a:p>
            <a:r>
              <a:rPr lang="en-GB" sz="2000"/>
              <a:t>Building tables from ARDs based on metadata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E2ADA-7A7B-441F-8C9B-8785D3AC3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sz="1800"/>
              <a:t>https://gsk-biostatistics.github.io/tfrmt/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67576-9947-4F46-A1E0-17470DE2AC1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6846ED-305E-4DA3-8291-73C2B339C4D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C807667-947B-43EA-BCF9-A3A617EC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{tfrmt}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C0621C-125D-4A2B-8499-72CA74FAE9C4}"/>
              </a:ext>
            </a:extLst>
          </p:cNvPr>
          <p:cNvSpPr/>
          <p:nvPr/>
        </p:nvSpPr>
        <p:spPr bwMode="auto">
          <a:xfrm>
            <a:off x="586021" y="2512033"/>
            <a:ext cx="10362966" cy="31387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0800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2000" kern="0">
                <a:solidFill>
                  <a:schemeClr val="tx1"/>
                </a:solidFill>
              </a:rPr>
              <a:t>Common Functions: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Setup a table 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body of the table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frmt_structure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which rows to apply formatting to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frmt_combine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frmt_when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()/</a:t>
            </a: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frmt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formatting 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Sets column appearance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row_grp_plan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Defines the style for each group</a:t>
            </a:r>
          </a:p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6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print_mock_gt</a:t>
            </a:r>
            <a:r>
              <a:rPr lang="en-GB" sz="16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without data to produce a mock</a:t>
            </a:r>
          </a:p>
          <a:p>
            <a:pPr marL="285750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print_to_gt</a:t>
            </a:r>
            <a:r>
              <a:rPr lang="en-GB" sz="1400" ker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Prints to </a:t>
            </a:r>
            <a:r>
              <a:rPr lang="en-GB" sz="1400" kern="0" err="1">
                <a:solidFill>
                  <a:schemeClr val="tx1"/>
                </a:solidFill>
                <a:cs typeface="Courier New" panose="02070309020205020404" pitchFamily="49" charset="0"/>
              </a:rPr>
              <a:t>gt</a:t>
            </a:r>
            <a:r>
              <a:rPr lang="en-GB" sz="1400" kern="0">
                <a:solidFill>
                  <a:schemeClr val="tx1"/>
                </a:solidFill>
                <a:cs typeface="Courier New" panose="02070309020205020404" pitchFamily="49" charset="0"/>
              </a:rPr>
              <a:t> with data to make final table </a:t>
            </a:r>
          </a:p>
          <a:p>
            <a:pPr marL="895335" lvl="1" indent="-285750" eaLnBrk="0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400" kern="0">
              <a:solidFill>
                <a:schemeClr val="tx1"/>
              </a:solidFill>
              <a:cs typeface="Courier New" panose="02070309020205020404" pitchFamily="49" charset="0"/>
            </a:endParaRPr>
          </a:p>
        </p:txBody>
      </p:sp>
      <p:pic>
        <p:nvPicPr>
          <p:cNvPr id="11" name="Picture 10" descr="tfrmt hex, which looks a bit like a blueprint with tfrmt written over it">
            <a:extLst>
              <a:ext uri="{FF2B5EF4-FFF2-40B4-BE49-F238E27FC236}">
                <a16:creationId xmlns:a16="http://schemas.microsoft.com/office/drawing/2014/main" id="{2644BE89-F098-4346-A266-53D00FF685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21" y="-105086"/>
            <a:ext cx="1981489" cy="19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1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404014"/>
            <a:ext cx="7713711" cy="269761"/>
          </a:xfrm>
        </p:spPr>
        <p:txBody>
          <a:bodyPr>
            <a:normAutofit fontScale="90000"/>
          </a:bodyPr>
          <a:lstStyle/>
          <a:p>
            <a:r>
              <a:rPr lang="en-GB"/>
              <a:t>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739787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Plan/Specs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BC4D6-AC1A-4B59-A804-8B573DA8CF82}"/>
              </a:ext>
            </a:extLst>
          </p:cNvPr>
          <p:cNvSpPr txBox="1"/>
          <p:nvPr/>
        </p:nvSpPr>
        <p:spPr>
          <a:xfrm>
            <a:off x="3121625" y="2068872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Mocks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5101119" y="3739787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err="1"/>
              <a:t>ADaMs</a:t>
            </a:r>
            <a:endParaRPr lang="en-GB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7233000" y="2106609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061785-3D6C-471C-8DDD-79483452612E}"/>
              </a:ext>
            </a:extLst>
          </p:cNvPr>
          <p:cNvSpPr txBox="1"/>
          <p:nvPr/>
        </p:nvSpPr>
        <p:spPr>
          <a:xfrm>
            <a:off x="9683393" y="3689114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/>
              <a:t>Outputs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223000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23892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62BA9D-270A-4E8F-9236-898E70F487E1}"/>
              </a:ext>
            </a:extLst>
          </p:cNvPr>
          <p:cNvCxnSpPr/>
          <p:nvPr/>
        </p:nvCxnSpPr>
        <p:spPr>
          <a:xfrm>
            <a:off x="3582250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5558319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>
            <a:cxnSpLocks/>
          </p:cNvCxnSpPr>
          <p:nvPr/>
        </p:nvCxnSpPr>
        <p:spPr>
          <a:xfrm>
            <a:off x="7714173" y="2722137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82FB12-CEFC-4B69-879D-29F6C9DD4286}"/>
              </a:ext>
            </a:extLst>
          </p:cNvPr>
          <p:cNvCxnSpPr/>
          <p:nvPr/>
        </p:nvCxnSpPr>
        <p:spPr>
          <a:xfrm>
            <a:off x="10185114" y="3238923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2327" y="2225827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657748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65FEA7A-F265-4202-ACC7-642E318B825D}"/>
              </a:ext>
            </a:extLst>
          </p:cNvPr>
          <p:cNvGrpSpPr/>
          <p:nvPr/>
        </p:nvGrpSpPr>
        <p:grpSpPr>
          <a:xfrm>
            <a:off x="3594223" y="2673079"/>
            <a:ext cx="585641" cy="581175"/>
            <a:chOff x="7313489" y="4059253"/>
            <a:chExt cx="914400" cy="930324"/>
          </a:xfrm>
        </p:grpSpPr>
        <p:pic>
          <p:nvPicPr>
            <p:cNvPr id="38" name="Graphic 37" descr="Tent with solid fill">
              <a:extLst>
                <a:ext uri="{FF2B5EF4-FFF2-40B4-BE49-F238E27FC236}">
                  <a16:creationId xmlns:a16="http://schemas.microsoft.com/office/drawing/2014/main" id="{DA81EAC6-41DF-4FC4-A98D-F3BB253E0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Tent outline">
              <a:extLst>
                <a:ext uri="{FF2B5EF4-FFF2-40B4-BE49-F238E27FC236}">
                  <a16:creationId xmlns:a16="http://schemas.microsoft.com/office/drawing/2014/main" id="{73A578DD-348D-449A-8156-2EFE1AB7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5618217" y="3180103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7815162" y="2710660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2465CC-9188-4CD2-97DE-CE2D7778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465" y="4118947"/>
            <a:ext cx="1329244" cy="154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450AD9-4BD2-4523-A10F-A3BB0C1F2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152" y="4121829"/>
            <a:ext cx="1328400" cy="153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8E24241-F74E-4A09-AB40-000EBE9C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265" y="5272926"/>
            <a:ext cx="1328400" cy="15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>
            <a:extLst>
              <a:ext uri="{FF2B5EF4-FFF2-40B4-BE49-F238E27FC236}">
                <a16:creationId xmlns:a16="http://schemas.microsoft.com/office/drawing/2014/main" id="{5D823750-A69B-4FFB-8526-2C04F934F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512" y="791282"/>
            <a:ext cx="1589010" cy="161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tfrmt hex, which looks a bit like a blueprint with tfrmt written over it">
            <a:extLst>
              <a:ext uri="{FF2B5EF4-FFF2-40B4-BE49-F238E27FC236}">
                <a16:creationId xmlns:a16="http://schemas.microsoft.com/office/drawing/2014/main" id="{55AAEC21-028C-4D19-AD82-4094C6D1BE6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802" y="506621"/>
            <a:ext cx="1891968" cy="1891968"/>
          </a:xfrm>
          <a:prstGeom prst="rect">
            <a:avLst/>
          </a:prstGeom>
        </p:spPr>
      </p:pic>
      <p:pic>
        <p:nvPicPr>
          <p:cNvPr id="47" name="Picture 46" descr="tfrmt hex, which looks a bit like a blueprint with tfrmt written over it">
            <a:extLst>
              <a:ext uri="{FF2B5EF4-FFF2-40B4-BE49-F238E27FC236}">
                <a16:creationId xmlns:a16="http://schemas.microsoft.com/office/drawing/2014/main" id="{CD48F2D7-8B4F-4506-8C5C-E43BC93882B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564" y="4067181"/>
            <a:ext cx="1891968" cy="189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3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100D3A-64EA-462C-BF17-928465878C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80D188-0555-4604-903D-0F0B5B81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Close out/</a:t>
            </a:r>
            <a:r>
              <a:rPr lang="en-US" dirty="0" err="1"/>
              <a:t>Whats</a:t>
            </a:r>
            <a:r>
              <a:rPr lang="en-US" dirty="0"/>
              <a:t> next slides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8DDAB40-88D6-4E96-842E-2A638CA2CC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3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7B1DD9-109E-4C67-A43F-08587904EC91}"/>
              </a:ext>
            </a:extLst>
          </p:cNvPr>
          <p:cNvSpPr/>
          <p:nvPr/>
        </p:nvSpPr>
        <p:spPr bwMode="auto">
          <a:xfrm>
            <a:off x="6229562" y="910076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 dirty="0">
                <a:solidFill>
                  <a:schemeClr val="tx1"/>
                </a:solidFill>
              </a:rPr>
              <a:t>Day 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C8BD38-6C9A-4DFB-A974-4BBA943C6A7B}"/>
              </a:ext>
            </a:extLst>
          </p:cNvPr>
          <p:cNvSpPr/>
          <p:nvPr/>
        </p:nvSpPr>
        <p:spPr bwMode="auto">
          <a:xfrm>
            <a:off x="261137" y="904337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Day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What we covered in this workshop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626773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3808353" y="358322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 err="1"/>
              <a:t>ADaMs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5252682" y="211311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/>
              <a:t>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109986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12591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4297078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5813224" y="258678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74" y="2187624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544734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4356976" y="3067089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5938186" y="2526867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3DA14A2-F332-3AF8-02E8-7ACE715666D0}"/>
              </a:ext>
            </a:extLst>
          </p:cNvPr>
          <p:cNvSpPr txBox="1"/>
          <p:nvPr/>
        </p:nvSpPr>
        <p:spPr>
          <a:xfrm>
            <a:off x="7934864" y="3614226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/>
              <a:t>Outputs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E0BC18B-B74B-B00D-074B-1399C7A71D6E}"/>
              </a:ext>
            </a:extLst>
          </p:cNvPr>
          <p:cNvCxnSpPr/>
          <p:nvPr/>
        </p:nvCxnSpPr>
        <p:spPr>
          <a:xfrm>
            <a:off x="8423589" y="315691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C36D2C-845F-C74D-C1FE-56D5AD25EC9C}"/>
              </a:ext>
            </a:extLst>
          </p:cNvPr>
          <p:cNvGrpSpPr/>
          <p:nvPr/>
        </p:nvGrpSpPr>
        <p:grpSpPr>
          <a:xfrm>
            <a:off x="8483487" y="3098094"/>
            <a:ext cx="585641" cy="581175"/>
            <a:chOff x="7313489" y="4059253"/>
            <a:chExt cx="914400" cy="930324"/>
          </a:xfrm>
        </p:grpSpPr>
        <p:pic>
          <p:nvPicPr>
            <p:cNvPr id="65" name="Graphic 64" descr="Tent with solid fill">
              <a:extLst>
                <a:ext uri="{FF2B5EF4-FFF2-40B4-BE49-F238E27FC236}">
                  <a16:creationId xmlns:a16="http://schemas.microsoft.com/office/drawing/2014/main" id="{010A5AF3-977E-CCB1-2F8E-5F1B5957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Tent outline">
              <a:extLst>
                <a:ext uri="{FF2B5EF4-FFF2-40B4-BE49-F238E27FC236}">
                  <a16:creationId xmlns:a16="http://schemas.microsoft.com/office/drawing/2014/main" id="{799CCA62-B5A4-38B6-3153-E931B362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68C6D85-BDC0-49BB-8FC2-034A0CAAA9C0}"/>
              </a:ext>
            </a:extLst>
          </p:cNvPr>
          <p:cNvGrpSpPr/>
          <p:nvPr/>
        </p:nvGrpSpPr>
        <p:grpSpPr>
          <a:xfrm>
            <a:off x="2888154" y="4030210"/>
            <a:ext cx="2658557" cy="2691265"/>
            <a:chOff x="2888154" y="4030210"/>
            <a:chExt cx="2658557" cy="2691265"/>
          </a:xfrm>
        </p:grpSpPr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A3DF0FE8-CF0D-4900-A3E0-B16305ABF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7467" y="4030210"/>
              <a:ext cx="1329244" cy="1543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>
              <a:extLst>
                <a:ext uri="{FF2B5EF4-FFF2-40B4-BE49-F238E27FC236}">
                  <a16:creationId xmlns:a16="http://schemas.microsoft.com/office/drawing/2014/main" id="{7F47C7F3-4B25-44A2-B8DF-289348333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8154" y="4033092"/>
              <a:ext cx="1328400" cy="1537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>
              <a:extLst>
                <a:ext uri="{FF2B5EF4-FFF2-40B4-BE49-F238E27FC236}">
                  <a16:creationId xmlns:a16="http://schemas.microsoft.com/office/drawing/2014/main" id="{FFA09888-CC86-413C-8D91-68FC096AB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3267" y="5184189"/>
              <a:ext cx="1328400" cy="1537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649919-861D-41DE-BFBE-560D13EAFEEE}"/>
              </a:ext>
            </a:extLst>
          </p:cNvPr>
          <p:cNvGrpSpPr/>
          <p:nvPr/>
        </p:nvGrpSpPr>
        <p:grpSpPr>
          <a:xfrm>
            <a:off x="7118951" y="3996932"/>
            <a:ext cx="3010812" cy="1891968"/>
            <a:chOff x="7273220" y="3987211"/>
            <a:chExt cx="3010812" cy="1891968"/>
          </a:xfrm>
        </p:grpSpPr>
        <p:pic>
          <p:nvPicPr>
            <p:cNvPr id="57" name="Picture 56" descr="tfrmt hex, which looks a bit like a blueprint with tfrmt written over it">
              <a:extLst>
                <a:ext uri="{FF2B5EF4-FFF2-40B4-BE49-F238E27FC236}">
                  <a16:creationId xmlns:a16="http://schemas.microsoft.com/office/drawing/2014/main" id="{68415042-2326-4FEF-8978-321EC6F2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064" y="3987211"/>
              <a:ext cx="1891968" cy="1891968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141CC50-7B1B-4F35-948E-7121E824B9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3220" y="4167585"/>
              <a:ext cx="1357843" cy="1573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646071-263D-4C66-B7ED-679AB1D77944}"/>
              </a:ext>
            </a:extLst>
          </p:cNvPr>
          <p:cNvGrpSpPr/>
          <p:nvPr/>
        </p:nvGrpSpPr>
        <p:grpSpPr>
          <a:xfrm>
            <a:off x="4450279" y="699803"/>
            <a:ext cx="2868053" cy="1616747"/>
            <a:chOff x="4450279" y="699803"/>
            <a:chExt cx="2868053" cy="1616747"/>
          </a:xfrm>
        </p:grpSpPr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EB4AB726-6D99-48A8-B74D-710682C65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9322" y="699803"/>
              <a:ext cx="1589010" cy="1616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BCA5BBA-7762-493E-92D7-A51EB9CB43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0279" y="721232"/>
              <a:ext cx="1362945" cy="1573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815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0C39466-95EE-4FE1-98DF-FBB1FB9E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to expect from this workshop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1C68FD-DD5A-461C-803F-98EA1537CB8B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GB" dirty="0"/>
              <a:t>To learn about new packages to support Clinical Reporting in R </a:t>
            </a:r>
          </a:p>
          <a:p>
            <a:endParaRPr lang="en-GB" dirty="0"/>
          </a:p>
          <a:p>
            <a:r>
              <a:rPr lang="en-GB" dirty="0"/>
              <a:t>Hands-on exercises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89E90-A5EF-44F4-9D6F-8948AC94E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3F39C1-2891-4B11-8EE4-BA27C1A6D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48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est Automatic Robot Lawn Mowers (aka Roomba Lawn Mowers) of 2022">
            <a:extLst>
              <a:ext uri="{FF2B5EF4-FFF2-40B4-BE49-F238E27FC236}">
                <a16:creationId xmlns:a16="http://schemas.microsoft.com/office/drawing/2014/main" id="{55AEF452-7FC8-4892-90A3-253769373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" r="722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73B8F-E799-4C6A-915B-D963E0689A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7F2494-D07D-414E-A1F9-14FA5AE0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These tools save effort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AB09CE8-278E-48BF-9DDE-FD724575E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04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E696A6B-3936-4824-B1EF-355F29096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8" b="7958"/>
          <a:stretch/>
        </p:blipFill>
        <p:spPr bwMode="auto">
          <a:xfrm>
            <a:off x="-17753" y="-1"/>
            <a:ext cx="122097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A46E0EF-70FD-428C-8421-30ED816A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3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We’ll achieve more by working together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C15DFB-9C1D-47B2-8D7E-20BCBC6EA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26 October 2022</a:t>
            </a:fld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DAE5CD-BB78-48C9-9E48-A56AFEEC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653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unset, silhouette&#10;&#10;Description automatically generated">
            <a:extLst>
              <a:ext uri="{FF2B5EF4-FFF2-40B4-BE49-F238E27FC236}">
                <a16:creationId xmlns:a16="http://schemas.microsoft.com/office/drawing/2014/main" id="{6FA5AF43-6E27-4791-AEAA-F5BC0D6E8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6068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27F2494-D07D-414E-A1F9-14FA5AE04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How Can I help?</a:t>
            </a:r>
          </a:p>
        </p:txBody>
      </p:sp>
    </p:spTree>
    <p:extLst>
      <p:ext uri="{BB962C8B-B14F-4D97-AF65-F5344CB8AC3E}">
        <p14:creationId xmlns:p14="http://schemas.microsoft.com/office/powerpoint/2010/main" val="180622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7E2C9A-F3A1-4153-83DA-F53DE10906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F751F-9CF8-4787-ABC0-B4DFECDE6D7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October 2022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7AB42C-9496-4047-92DC-F58C8C75A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7649" y="5265270"/>
            <a:ext cx="3917315" cy="1016280"/>
          </a:xfrm>
        </p:spPr>
        <p:txBody>
          <a:bodyPr/>
          <a:lstStyle/>
          <a:p>
            <a:r>
              <a:rPr lang="en-GB" dirty="0">
                <a:hlinkClick r:id="rId2"/>
              </a:rPr>
              <a:t>https://github.com/pharmaverse/</a:t>
            </a:r>
            <a:endParaRPr lang="en-GB" dirty="0"/>
          </a:p>
          <a:p>
            <a:r>
              <a:rPr lang="en-GB" dirty="0">
                <a:hlinkClick r:id="rId3"/>
              </a:rPr>
              <a:t>https://gsk-biostatistics.github.io/tfrmt/</a:t>
            </a:r>
            <a:endParaRPr lang="en-GB" dirty="0"/>
          </a:p>
          <a:p>
            <a:r>
              <a:rPr lang="en-GB" dirty="0">
                <a:hlinkClick r:id="rId4"/>
              </a:rPr>
              <a:t>https://github.com/atorus-research/Tplyr</a:t>
            </a:r>
          </a:p>
          <a:p>
            <a:r>
              <a:rPr lang="en-GB" dirty="0">
                <a:ea typeface="+mn-lt"/>
                <a:cs typeface="+mn-lt"/>
                <a:hlinkClick r:id="rId5"/>
              </a:rPr>
              <a:t>https://github.com/atorus-research/metacore</a:t>
            </a:r>
            <a:endParaRPr lang="en-GB"/>
          </a:p>
          <a:p>
            <a:r>
              <a:rPr lang="en-GB" dirty="0">
                <a:ea typeface="+mn-lt"/>
                <a:cs typeface="+mn-lt"/>
                <a:hlinkClick r:id="rId6"/>
              </a:rPr>
              <a:t>https://github.com/pharmaverse/metatools</a:t>
            </a:r>
            <a:endParaRPr lang="en-GB"/>
          </a:p>
          <a:p>
            <a:endParaRPr lang="en-GB" dirty="0">
              <a:cs typeface="Arial"/>
            </a:endParaRPr>
          </a:p>
          <a:p>
            <a:endParaRPr lang="en-GB" dirty="0">
              <a:cs typeface="Noto San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8075E86-20B5-4EBE-A1C0-9B063228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5B61121-5C49-4F4C-A493-EE048451A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C51CC0-8F50-4EC6-963B-FCFA7AE44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232" y="1398271"/>
            <a:ext cx="7124544" cy="28488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6F5AF0-8327-4A35-ABFF-BDBC648E3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5776" y="135254"/>
            <a:ext cx="4487152" cy="32175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E940F3-7EC1-46B7-AC20-9332E944FF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5776" y="3703320"/>
            <a:ext cx="4434580" cy="3004186"/>
          </a:xfrm>
          <a:prstGeom prst="rect">
            <a:avLst/>
          </a:prstGeom>
        </p:spPr>
      </p:pic>
      <p:pic>
        <p:nvPicPr>
          <p:cNvPr id="20" name="Picture 19" descr="A close-up of a beetle&#10;&#10;Description automatically generated with medium confidence">
            <a:extLst>
              <a:ext uri="{FF2B5EF4-FFF2-40B4-BE49-F238E27FC236}">
                <a16:creationId xmlns:a16="http://schemas.microsoft.com/office/drawing/2014/main" id="{85C53DB3-4F4F-4C78-8820-9A416CE7C1A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865" y="4597605"/>
            <a:ext cx="1806720" cy="1016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218" name="Picture 2" descr="Donations Money Jar On White Background Stock Photo - Download Image Now -  Coin, Jar, Savings - iStock">
            <a:extLst>
              <a:ext uri="{FF2B5EF4-FFF2-40B4-BE49-F238E27FC236}">
                <a16:creationId xmlns:a16="http://schemas.microsoft.com/office/drawing/2014/main" id="{604E775A-AAFD-48AA-B682-458891A1D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18" y="4519614"/>
            <a:ext cx="1558924" cy="233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8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0CA3EC-8C92-4341-A01C-5EE450489CB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anchor="ctr">
            <a:normAutofit fontScale="90000"/>
          </a:bodyPr>
          <a:lstStyle/>
          <a:p>
            <a:r>
              <a:rPr lang="en-GB" dirty="0"/>
              <a:t>Why use R / Open source?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81E2296-9F1F-45CA-A985-42706C647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125" y="5999786"/>
            <a:ext cx="11460164" cy="698470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r>
              <a:rPr lang="en-GB" i="1" dirty="0">
                <a:hlinkClick r:id="rId2"/>
              </a:rPr>
              <a:t>Using R in Regulatory Review</a:t>
            </a:r>
            <a:br>
              <a:rPr lang="en-GB" dirty="0"/>
            </a:br>
            <a:r>
              <a:rPr lang="en-GB" i="1" dirty="0" err="1"/>
              <a:t>Review</a:t>
            </a:r>
            <a:r>
              <a:rPr lang="en-GB" i="1" dirty="0"/>
              <a:t> experience of the R consortium submission pilot 1, Hye Soo Cho, FDA</a:t>
            </a:r>
            <a:endParaRPr lang="en-GB" dirty="0"/>
          </a:p>
          <a:p>
            <a:r>
              <a:rPr lang="en-GB" sz="1800" dirty="0"/>
              <a:t>NB: The presentation reflects the views of the author and should not be construed to represent FDA’s views or policies</a:t>
            </a:r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E4EB8315-25FA-4673-8538-0B645F670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565" y="822960"/>
            <a:ext cx="8905875" cy="48437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76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IONEERING GREENLAND BIKE CROSSING RAISES VALUABLE FUNDS FOR WOMEN AFFECTED  BY CLIMATE CHANGE - HER Planet Earth">
            <a:extLst>
              <a:ext uri="{FF2B5EF4-FFF2-40B4-BE49-F238E27FC236}">
                <a16:creationId xmlns:a16="http://schemas.microsoft.com/office/drawing/2014/main" id="{3D402638-CC68-46BF-88E6-271539FB2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3" b="5184"/>
          <a:stretch/>
        </p:blipFill>
        <p:spPr bwMode="auto">
          <a:xfrm>
            <a:off x="-1" y="0"/>
            <a:ext cx="1220305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45984E-8416-4458-9DAE-8E0A09FE1D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C3816E-8D25-4AED-ACFC-693BC0E8C94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46B58B4-0D72-4C8B-9355-854FB5782278}" type="datetime4">
              <a:rPr lang="en-GB" smtClean="0"/>
              <a:t>26 October 2022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B50F9-B453-464D-9622-5761C5910D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D9CA21A-C410-4B3D-B006-F3ADA8F4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0"/>
            <a:ext cx="11460163" cy="1298615"/>
          </a:xfrm>
        </p:spPr>
        <p:txBody>
          <a:bodyPr>
            <a:noAutofit/>
          </a:bodyPr>
          <a:lstStyle/>
          <a:p>
            <a:r>
              <a:rPr lang="en-GB" sz="66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7843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C145-DDD2-4B95-9EC1-E8D5B8EAA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2A41C-E6AD-4038-94DE-97E45080C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to do if you find a            ? </a:t>
            </a:r>
          </a:p>
          <a:p>
            <a:endParaRPr lang="en-US" dirty="0"/>
          </a:p>
          <a:p>
            <a:r>
              <a:rPr lang="en-US" dirty="0"/>
              <a:t>Ask questions on </a:t>
            </a:r>
            <a:r>
              <a:rPr lang="en-US" dirty="0" err="1"/>
              <a:t>slido</a:t>
            </a:r>
            <a:r>
              <a:rPr lang="en-US" dirty="0"/>
              <a:t>! We love to see them, and have a group of TA’s (and us) that are ready to answer them</a:t>
            </a:r>
          </a:p>
          <a:p>
            <a:pPr lvl="1"/>
            <a:r>
              <a:rPr lang="en-US" dirty="0"/>
              <a:t>See zoom chat for link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Be respectful, follow the Terms and Conditions of R/Pharma</a:t>
            </a:r>
          </a:p>
          <a:p>
            <a:pPr lvl="1"/>
            <a:r>
              <a:rPr lang="en-US" dirty="0"/>
              <a:t>https://rinpharma.com/terms/</a:t>
            </a:r>
          </a:p>
          <a:p>
            <a:endParaRPr lang="en-US" dirty="0"/>
          </a:p>
        </p:txBody>
      </p:sp>
      <p:pic>
        <p:nvPicPr>
          <p:cNvPr id="5" name="Graphic 4" descr="Bug with solid fill">
            <a:extLst>
              <a:ext uri="{FF2B5EF4-FFF2-40B4-BE49-F238E27FC236}">
                <a16:creationId xmlns:a16="http://schemas.microsoft.com/office/drawing/2014/main" id="{BFB70B39-F27D-4EB6-BAFF-1496C3EBD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8200" y="1543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80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C5DF-6A0E-4FB1-A85A-4F319234D5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352675" y="752475"/>
            <a:ext cx="4152900" cy="54927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Expectations</a:t>
            </a:r>
          </a:p>
        </p:txBody>
      </p:sp>
      <p:pic>
        <p:nvPicPr>
          <p:cNvPr id="7" name="Picture 6" descr="Children looking out of small square open windows, smiling and waving">
            <a:extLst>
              <a:ext uri="{FF2B5EF4-FFF2-40B4-BE49-F238E27FC236}">
                <a16:creationId xmlns:a16="http://schemas.microsoft.com/office/drawing/2014/main" id="{4336E7DB-F8B5-4EDE-A635-93CE6C3571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" b="1319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C36CBB3-738D-408F-A90E-C705A5147D59}"/>
              </a:ext>
            </a:extLst>
          </p:cNvPr>
          <p:cNvSpPr txBox="1">
            <a:spLocks/>
          </p:cNvSpPr>
          <p:nvPr/>
        </p:nvSpPr>
        <p:spPr>
          <a:xfrm>
            <a:off x="276225" y="203200"/>
            <a:ext cx="41529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41001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file photo of Thomas Neitmann">
            <a:extLst>
              <a:ext uri="{FF2B5EF4-FFF2-40B4-BE49-F238E27FC236}">
                <a16:creationId xmlns:a16="http://schemas.microsoft.com/office/drawing/2014/main" id="{9453B5C5-B739-444A-8A97-D05C87C29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r="9179"/>
          <a:stretch/>
        </p:blipFill>
        <p:spPr bwMode="auto">
          <a:xfrm>
            <a:off x="9404256" y="2531842"/>
            <a:ext cx="2066636" cy="2445418"/>
          </a:xfrm>
          <a:prstGeom prst="roundRect">
            <a:avLst>
              <a:gd name="adj" fmla="val 5001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D2C4F82-1A00-44AF-9CE9-527EF7AA8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Instructors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Who are we?</a:t>
            </a:r>
          </a:p>
          <a:p>
            <a:r>
              <a:rPr lang="en-GB" dirty="0"/>
              <a:t>What do we do?</a:t>
            </a:r>
          </a:p>
          <a:p>
            <a:r>
              <a:rPr lang="en-GB" dirty="0"/>
              <a:t>Why are we here?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26 October 2022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24" name="Picture Placeholder 2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89B9765-2105-437F-8C86-E3A4F473C5B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3" t="71" r="7329" b="-71"/>
          <a:stretch/>
        </p:blipFill>
        <p:spPr>
          <a:xfrm>
            <a:off x="4748309" y="2532510"/>
            <a:ext cx="1995488" cy="24447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/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938EE96-4E06-4D2B-87E2-DE475BAA88E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97782" y="2083072"/>
            <a:ext cx="2096541" cy="4207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b="1" dirty="0"/>
              <a:t>Christina Fillmore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98827ED-8FCA-4E7D-8EA3-AF25886D283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337572" y="2037974"/>
            <a:ext cx="2200003" cy="5218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000" b="1" dirty="0"/>
              <a:t>Thomas Neitmann</a:t>
            </a:r>
          </a:p>
        </p:txBody>
      </p:sp>
      <p:pic>
        <p:nvPicPr>
          <p:cNvPr id="14" name="Picture Placeholder 23">
            <a:extLst>
              <a:ext uri="{FF2B5EF4-FFF2-40B4-BE49-F238E27FC236}">
                <a16:creationId xmlns:a16="http://schemas.microsoft.com/office/drawing/2014/main" id="{7765EBED-9AAE-459A-A26C-40795D4EE6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1" b="4111"/>
          <a:stretch/>
        </p:blipFill>
        <p:spPr>
          <a:xfrm>
            <a:off x="7134424" y="2531842"/>
            <a:ext cx="1995821" cy="2445418"/>
          </a:xfrm>
          <a:prstGeom prst="roundRect">
            <a:avLst>
              <a:gd name="adj" fmla="val 48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FBB521BF-6080-4626-924F-65CA62A5F9F9}"/>
              </a:ext>
            </a:extLst>
          </p:cNvPr>
          <p:cNvSpPr txBox="1">
            <a:spLocks/>
          </p:cNvSpPr>
          <p:nvPr/>
        </p:nvSpPr>
        <p:spPr>
          <a:xfrm>
            <a:off x="7329354" y="2033802"/>
            <a:ext cx="1605960" cy="430571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754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19982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08142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439964" indent="0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067" b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159946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99940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59931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9922" indent="-359991" algn="l" defTabSz="121917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000" b="1" dirty="0"/>
              <a:t>Ellis Hughes</a:t>
            </a:r>
          </a:p>
        </p:txBody>
      </p:sp>
    </p:spTree>
    <p:extLst>
      <p:ext uri="{BB962C8B-B14F-4D97-AF65-F5344CB8AC3E}">
        <p14:creationId xmlns:p14="http://schemas.microsoft.com/office/powerpoint/2010/main" val="123528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04EA7C0E-98B9-4E6E-8CF9-934D81D1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Who are you?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5738FD8-BEE9-4669-B109-ED15C6285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1161"/>
            <a:ext cx="10515600" cy="4351338"/>
          </a:xfrm>
        </p:spPr>
        <p:txBody>
          <a:bodyPr/>
          <a:lstStyle/>
          <a:p>
            <a:r>
              <a:rPr lang="en-GB" dirty="0" err="1"/>
              <a:t>Slido</a:t>
            </a:r>
            <a:r>
              <a:rPr lang="en-GB" dirty="0"/>
              <a:t> Quiz Time!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8F49C6-FCF8-4D3C-9654-8CDA6C2D2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90426-9D2D-4F00-A428-511448A9836C}" type="datetime4">
              <a:rPr lang="en-GB" smtClean="0"/>
              <a:t>26 October 2022</a:t>
            </a:fld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07251-B3FE-49FD-B17E-DDBCD7AF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3" name="Picture 2" descr="Magnifying glass and question mark">
            <a:extLst>
              <a:ext uri="{FF2B5EF4-FFF2-40B4-BE49-F238E27FC236}">
                <a16:creationId xmlns:a16="http://schemas.microsoft.com/office/drawing/2014/main" id="{524FA08E-275A-4461-81B6-3E943CC22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030" y="2286793"/>
            <a:ext cx="6963940" cy="391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85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8D825-9CF7-474F-9283-5BF9C1C87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Our environment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53A29A-CAB9-4EE2-BF09-78408F604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2"/>
            <a:ext cx="10515600" cy="4820111"/>
          </a:xfrm>
        </p:spPr>
        <p:txBody>
          <a:bodyPr vert="horz" wrap="square" lIns="91440" tIns="180000" rIns="91440" bIns="45720" rtlCol="0" anchor="t">
            <a:noAutofit/>
          </a:bodyPr>
          <a:lstStyle/>
          <a:p>
            <a:r>
              <a:rPr lang="en-GB" dirty="0"/>
              <a:t>For consistency, we’ll be working in </a:t>
            </a:r>
            <a:r>
              <a:rPr lang="en-GB" dirty="0">
                <a:hlinkClick r:id="rId3"/>
              </a:rPr>
              <a:t>RStudio Cloud</a:t>
            </a:r>
          </a:p>
          <a:p>
            <a:r>
              <a:rPr lang="en-GB" dirty="0"/>
              <a:t>We’ve installed and configured everything for you</a:t>
            </a:r>
            <a:endParaRPr lang="en-GB" dirty="0">
              <a:cs typeface="Calibri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Following the course </a:t>
            </a:r>
            <a:r>
              <a:rPr lang="en-GB" dirty="0">
                <a:hlinkClick r:id="rId4"/>
              </a:rPr>
              <a:t>GitHub</a:t>
            </a:r>
            <a:r>
              <a:rPr lang="en-GB" dirty="0"/>
              <a:t>* will the environment installation script, examples and exercises</a:t>
            </a:r>
            <a:endParaRPr lang="en-GB" dirty="0"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83A0E5-5524-4BAF-950C-CF315A1BF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126" y="328511"/>
            <a:ext cx="2953162" cy="733527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AA2F58-5100-400F-A9B4-7362FF5C0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80" y="2607631"/>
            <a:ext cx="11142452" cy="269817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A613600-DCDD-450E-A9E6-CD079B0BFE76}"/>
              </a:ext>
            </a:extLst>
          </p:cNvPr>
          <p:cNvSpPr/>
          <p:nvPr/>
        </p:nvSpPr>
        <p:spPr bwMode="auto">
          <a:xfrm>
            <a:off x="3715089" y="4416088"/>
            <a:ext cx="942392" cy="447870"/>
          </a:xfrm>
          <a:prstGeom prst="ellipse">
            <a:avLst/>
          </a:prstGeom>
          <a:noFill/>
          <a:ln w="7620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2189C7-7137-49E7-9F9D-6E00FEDA8420}"/>
              </a:ext>
            </a:extLst>
          </p:cNvPr>
          <p:cNvSpPr/>
          <p:nvPr/>
        </p:nvSpPr>
        <p:spPr bwMode="auto">
          <a:xfrm>
            <a:off x="765209" y="2607631"/>
            <a:ext cx="2489268" cy="705840"/>
          </a:xfrm>
          <a:prstGeom prst="ellipse">
            <a:avLst/>
          </a:prstGeom>
          <a:noFill/>
          <a:ln w="76200"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endParaRPr lang="en-GB" sz="1600" kern="0" err="1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F883C-C842-760B-50BC-D8107D55ED1C}"/>
              </a:ext>
            </a:extLst>
          </p:cNvPr>
          <p:cNvSpPr txBox="1"/>
          <p:nvPr/>
        </p:nvSpPr>
        <p:spPr>
          <a:xfrm>
            <a:off x="425727" y="6430617"/>
            <a:ext cx="90296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* https://github.com/rstudio-conf-2022/clinical-reporting-r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829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D7B1DD9-109E-4C67-A43F-08587904EC91}"/>
              </a:ext>
            </a:extLst>
          </p:cNvPr>
          <p:cNvSpPr/>
          <p:nvPr/>
        </p:nvSpPr>
        <p:spPr bwMode="auto">
          <a:xfrm>
            <a:off x="6229562" y="910076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 dirty="0">
                <a:solidFill>
                  <a:schemeClr val="tx1"/>
                </a:solidFill>
              </a:rPr>
              <a:t>Day 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C8BD38-6C9A-4DFB-A974-4BBA943C6A7B}"/>
              </a:ext>
            </a:extLst>
          </p:cNvPr>
          <p:cNvSpPr/>
          <p:nvPr/>
        </p:nvSpPr>
        <p:spPr bwMode="auto">
          <a:xfrm>
            <a:off x="261137" y="904337"/>
            <a:ext cx="5936742" cy="5118663"/>
          </a:xfrm>
          <a:prstGeom prst="round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eaLnBrk="0" fontAlgn="auto" hangingPunct="0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kern="0">
                <a:solidFill>
                  <a:schemeClr val="tx1"/>
                </a:solidFill>
              </a:rPr>
              <a:t>Day 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0B73A-5FDA-4407-97E4-D09BE88F671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B124F8D-6A21-41BB-B641-CA493D4F9456}" type="datetime4">
              <a:rPr lang="en-GB" smtClean="0"/>
              <a:t>26 October 2022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77AC9C-076D-4148-945C-01E59E49C9E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9F9F533D-B52E-4A2F-BF72-0ADD2D94BD75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C79AE7-904D-4C62-A8D9-480F25FA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Plan for this workshop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4B24E8-65D9-4A30-B1A8-A54F5BBB00B5}"/>
              </a:ext>
            </a:extLst>
          </p:cNvPr>
          <p:cNvSpPr txBox="1"/>
          <p:nvPr/>
        </p:nvSpPr>
        <p:spPr>
          <a:xfrm>
            <a:off x="924674" y="3626773"/>
            <a:ext cx="914400" cy="1369413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endParaRPr lang="en-GB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657F72-7259-4D56-A680-9AB6F64E8D1C}"/>
              </a:ext>
            </a:extLst>
          </p:cNvPr>
          <p:cNvSpPr txBox="1"/>
          <p:nvPr/>
        </p:nvSpPr>
        <p:spPr>
          <a:xfrm>
            <a:off x="3808353" y="3583221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 err="1">
                <a:solidFill>
                  <a:schemeClr val="bg1">
                    <a:lumMod val="65000"/>
                  </a:schemeClr>
                </a:solidFill>
              </a:rPr>
              <a:t>ADaMs</a:t>
            </a:r>
            <a:endParaRPr lang="en-GB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5BD15-396E-41D5-9089-7BC919D778DE}"/>
              </a:ext>
            </a:extLst>
          </p:cNvPr>
          <p:cNvSpPr txBox="1"/>
          <p:nvPr/>
        </p:nvSpPr>
        <p:spPr>
          <a:xfrm>
            <a:off x="5252682" y="2113110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Analysis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37EC93-0422-40AD-B7D5-5180F84CACE0}"/>
              </a:ext>
            </a:extLst>
          </p:cNvPr>
          <p:cNvCxnSpPr>
            <a:cxnSpLocks/>
          </p:cNvCxnSpPr>
          <p:nvPr/>
        </p:nvCxnSpPr>
        <p:spPr>
          <a:xfrm flipV="1">
            <a:off x="719191" y="3109986"/>
            <a:ext cx="10340939" cy="15924"/>
          </a:xfrm>
          <a:prstGeom prst="line">
            <a:avLst/>
          </a:prstGeom>
          <a:ln w="19050" cap="rnd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6BD849-DA19-42DE-A2AA-B9868C8A9BE9}"/>
              </a:ext>
            </a:extLst>
          </p:cNvPr>
          <p:cNvCxnSpPr>
            <a:endCxn id="14" idx="0"/>
          </p:cNvCxnSpPr>
          <p:nvPr/>
        </p:nvCxnSpPr>
        <p:spPr>
          <a:xfrm>
            <a:off x="1381874" y="3125910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AA6337-DADD-4FFB-8D15-48BF94CC7B24}"/>
              </a:ext>
            </a:extLst>
          </p:cNvPr>
          <p:cNvCxnSpPr/>
          <p:nvPr/>
        </p:nvCxnSpPr>
        <p:spPr>
          <a:xfrm>
            <a:off x="4297078" y="3125909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BA5324-C6BE-4E2B-B997-7CB08A46E146}"/>
              </a:ext>
            </a:extLst>
          </p:cNvPr>
          <p:cNvCxnSpPr/>
          <p:nvPr/>
        </p:nvCxnSpPr>
        <p:spPr>
          <a:xfrm>
            <a:off x="5813224" y="258678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Hike outline">
            <a:extLst>
              <a:ext uri="{FF2B5EF4-FFF2-40B4-BE49-F238E27FC236}">
                <a16:creationId xmlns:a16="http://schemas.microsoft.com/office/drawing/2014/main" id="{93FE007B-2628-43A1-A686-118074B96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4674" y="2187624"/>
            <a:ext cx="914400" cy="9144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4FA8699F-BCFC-40A2-B09D-4658CB8E15A5}"/>
              </a:ext>
            </a:extLst>
          </p:cNvPr>
          <p:cNvGrpSpPr/>
          <p:nvPr/>
        </p:nvGrpSpPr>
        <p:grpSpPr>
          <a:xfrm>
            <a:off x="11060130" y="2544734"/>
            <a:ext cx="929811" cy="924674"/>
            <a:chOff x="7950487" y="3775625"/>
            <a:chExt cx="929811" cy="924674"/>
          </a:xfrm>
        </p:grpSpPr>
        <p:pic>
          <p:nvPicPr>
            <p:cNvPr id="33" name="Graphic 32" descr="Castle scene with solid fill">
              <a:extLst>
                <a:ext uri="{FF2B5EF4-FFF2-40B4-BE49-F238E27FC236}">
                  <a16:creationId xmlns:a16="http://schemas.microsoft.com/office/drawing/2014/main" id="{543C2EBC-60DD-44B4-A738-A9820A76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65898" y="3785899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Castle scene outline">
              <a:extLst>
                <a:ext uri="{FF2B5EF4-FFF2-40B4-BE49-F238E27FC236}">
                  <a16:creationId xmlns:a16="http://schemas.microsoft.com/office/drawing/2014/main" id="{C31D803B-3ACB-4718-A2F1-FD2DEFA2C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0487" y="3775625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3022C8-2425-420F-AA9E-10BF33395E2E}"/>
              </a:ext>
            </a:extLst>
          </p:cNvPr>
          <p:cNvGrpSpPr/>
          <p:nvPr/>
        </p:nvGrpSpPr>
        <p:grpSpPr>
          <a:xfrm>
            <a:off x="4356976" y="3067089"/>
            <a:ext cx="585641" cy="581175"/>
            <a:chOff x="7313489" y="4059253"/>
            <a:chExt cx="914400" cy="930324"/>
          </a:xfrm>
        </p:grpSpPr>
        <p:pic>
          <p:nvPicPr>
            <p:cNvPr id="41" name="Graphic 40" descr="Tent with solid fill">
              <a:extLst>
                <a:ext uri="{FF2B5EF4-FFF2-40B4-BE49-F238E27FC236}">
                  <a16:creationId xmlns:a16="http://schemas.microsoft.com/office/drawing/2014/main" id="{06E6FDAB-F2D3-44C5-80A9-21CF0DA10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2" name="Graphic 41" descr="Tent outline">
              <a:extLst>
                <a:ext uri="{FF2B5EF4-FFF2-40B4-BE49-F238E27FC236}">
                  <a16:creationId xmlns:a16="http://schemas.microsoft.com/office/drawing/2014/main" id="{A721BE30-C99B-44FB-9FFB-BF94BFE9C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30F4F3-A1E7-43A5-8B4A-70A0B5FAF2EB}"/>
              </a:ext>
            </a:extLst>
          </p:cNvPr>
          <p:cNvGrpSpPr/>
          <p:nvPr/>
        </p:nvGrpSpPr>
        <p:grpSpPr>
          <a:xfrm>
            <a:off x="5938186" y="2526867"/>
            <a:ext cx="585641" cy="581175"/>
            <a:chOff x="7313489" y="4059253"/>
            <a:chExt cx="914400" cy="930324"/>
          </a:xfrm>
        </p:grpSpPr>
        <p:pic>
          <p:nvPicPr>
            <p:cNvPr id="44" name="Graphic 43" descr="Tent with solid fill">
              <a:extLst>
                <a:ext uri="{FF2B5EF4-FFF2-40B4-BE49-F238E27FC236}">
                  <a16:creationId xmlns:a16="http://schemas.microsoft.com/office/drawing/2014/main" id="{79AD36A0-6B25-41C6-AD17-B56B92C6D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Tent outline">
              <a:extLst>
                <a:ext uri="{FF2B5EF4-FFF2-40B4-BE49-F238E27FC236}">
                  <a16:creationId xmlns:a16="http://schemas.microsoft.com/office/drawing/2014/main" id="{C20383FF-4C4B-4918-8703-5D393AB05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34BF8C-1F18-4949-B7AB-44FBE6421AC4}"/>
              </a:ext>
            </a:extLst>
          </p:cNvPr>
          <p:cNvGrpSpPr/>
          <p:nvPr/>
        </p:nvGrpSpPr>
        <p:grpSpPr>
          <a:xfrm>
            <a:off x="1459393" y="4125827"/>
            <a:ext cx="1691856" cy="1111979"/>
            <a:chOff x="849342" y="4628499"/>
            <a:chExt cx="1691856" cy="1111979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DDDE18D-FFD2-4FD6-9600-451A50F293B8}"/>
                </a:ext>
              </a:extLst>
            </p:cNvPr>
            <p:cNvSpPr/>
            <p:nvPr/>
          </p:nvSpPr>
          <p:spPr bwMode="auto">
            <a:xfrm>
              <a:off x="849342" y="4628499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14C96A-E9E8-4113-BAA9-5ABB2B1662BD}"/>
                </a:ext>
              </a:extLst>
            </p:cNvPr>
            <p:cNvSpPr txBox="1"/>
            <p:nvPr/>
          </p:nvSpPr>
          <p:spPr>
            <a:xfrm>
              <a:off x="889653" y="4780213"/>
              <a:ext cx="1651545" cy="864411"/>
            </a:xfrm>
            <a:prstGeom prst="rect">
              <a:avLst/>
            </a:prstGeom>
            <a:noFill/>
          </p:spPr>
          <p:txBody>
            <a:bodyPr wrap="square" lIns="180000" tIns="180000" rIns="180000" bIns="180000" rtlCol="0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Import metadata into 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BBF6445-29CE-4042-8FE8-155AAAD30F76}"/>
              </a:ext>
            </a:extLst>
          </p:cNvPr>
          <p:cNvGrpSpPr/>
          <p:nvPr/>
        </p:nvGrpSpPr>
        <p:grpSpPr>
          <a:xfrm>
            <a:off x="4459829" y="4084414"/>
            <a:ext cx="1666152" cy="1190827"/>
            <a:chOff x="2709726" y="1011983"/>
            <a:chExt cx="1666152" cy="119082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7DCDFC4-72B5-4D55-9F18-701AF951BAC1}"/>
                </a:ext>
              </a:extLst>
            </p:cNvPr>
            <p:cNvSpPr/>
            <p:nvPr/>
          </p:nvSpPr>
          <p:spPr bwMode="auto">
            <a:xfrm>
              <a:off x="2709726" y="1046954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CF81C7-AA6B-4E28-9E14-F7C2F21B3624}"/>
                </a:ext>
              </a:extLst>
            </p:cNvPr>
            <p:cNvSpPr txBox="1"/>
            <p:nvPr/>
          </p:nvSpPr>
          <p:spPr>
            <a:xfrm>
              <a:off x="2777133" y="101198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Create </a:t>
              </a:r>
              <a:r>
                <a:rPr lang="en-GB" sz="1200" dirty="0" err="1"/>
                <a:t>ADaMs</a:t>
              </a:r>
              <a:r>
                <a:rPr lang="en-GB" sz="1200" dirty="0"/>
                <a:t>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ADSL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ADAE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87C423A-B5F2-4617-AAF5-5D75B425B8B6}"/>
              </a:ext>
            </a:extLst>
          </p:cNvPr>
          <p:cNvGrpSpPr/>
          <p:nvPr/>
        </p:nvGrpSpPr>
        <p:grpSpPr>
          <a:xfrm>
            <a:off x="5251720" y="925281"/>
            <a:ext cx="1728199" cy="1190827"/>
            <a:chOff x="7248873" y="843801"/>
            <a:chExt cx="1728199" cy="119082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BAB3692-E67E-418E-ADD1-87BFEEEC52E3}"/>
                </a:ext>
              </a:extLst>
            </p:cNvPr>
            <p:cNvSpPr/>
            <p:nvPr/>
          </p:nvSpPr>
          <p:spPr bwMode="auto">
            <a:xfrm>
              <a:off x="7310920" y="873085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600" kern="0" err="1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26AC737-A186-4E3B-8200-15D14E91DF43}"/>
                </a:ext>
              </a:extLst>
            </p:cNvPr>
            <p:cNvSpPr txBox="1"/>
            <p:nvPr/>
          </p:nvSpPr>
          <p:spPr>
            <a:xfrm>
              <a:off x="7248873" y="843801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 anchor="t">
              <a:normAutofit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 dirty="0"/>
                <a:t>Create Analysis for: 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400" dirty="0"/>
                <a:t>    </a:t>
              </a:r>
              <a:r>
                <a:rPr lang="en-GB" sz="1400" dirty="0">
                  <a:ea typeface="+mn-lt"/>
                  <a:cs typeface="+mn-lt"/>
                </a:rPr>
                <a:t>Demography</a:t>
              </a:r>
            </a:p>
            <a:p>
              <a:pPr>
                <a:spcBef>
                  <a:spcPts val="300"/>
                </a:spcBef>
                <a:spcAft>
                  <a:spcPts val="300"/>
                </a:spcAft>
              </a:pPr>
              <a:r>
                <a:rPr lang="en-GB" sz="1400" dirty="0"/>
                <a:t>    AE Table </a:t>
              </a:r>
              <a:endParaRPr lang="en-GB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3DA14A2-F332-3AF8-02E8-7ACE715666D0}"/>
              </a:ext>
            </a:extLst>
          </p:cNvPr>
          <p:cNvSpPr txBox="1"/>
          <p:nvPr/>
        </p:nvSpPr>
        <p:spPr>
          <a:xfrm>
            <a:off x="7934864" y="3614226"/>
            <a:ext cx="914400" cy="914400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norm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10000"/>
            </a:pPr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Outputs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E0BC18B-B74B-B00D-074B-1399C7A71D6E}"/>
              </a:ext>
            </a:extLst>
          </p:cNvPr>
          <p:cNvCxnSpPr/>
          <p:nvPr/>
        </p:nvCxnSpPr>
        <p:spPr>
          <a:xfrm>
            <a:off x="8423589" y="3156914"/>
            <a:ext cx="0" cy="500863"/>
          </a:xfrm>
          <a:prstGeom prst="line">
            <a:avLst/>
          </a:prstGeom>
          <a:ln w="190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FC36D2C-845F-C74D-C1FE-56D5AD25EC9C}"/>
              </a:ext>
            </a:extLst>
          </p:cNvPr>
          <p:cNvGrpSpPr/>
          <p:nvPr/>
        </p:nvGrpSpPr>
        <p:grpSpPr>
          <a:xfrm>
            <a:off x="8483487" y="3098094"/>
            <a:ext cx="585641" cy="581175"/>
            <a:chOff x="7313489" y="4059253"/>
            <a:chExt cx="914400" cy="930324"/>
          </a:xfrm>
        </p:grpSpPr>
        <p:pic>
          <p:nvPicPr>
            <p:cNvPr id="65" name="Graphic 64" descr="Tent with solid fill">
              <a:extLst>
                <a:ext uri="{FF2B5EF4-FFF2-40B4-BE49-F238E27FC236}">
                  <a16:creationId xmlns:a16="http://schemas.microsoft.com/office/drawing/2014/main" id="{010A5AF3-977E-CCB1-2F8E-5F1B5957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13489" y="4075177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Tent outline">
              <a:extLst>
                <a:ext uri="{FF2B5EF4-FFF2-40B4-BE49-F238E27FC236}">
                  <a16:creationId xmlns:a16="http://schemas.microsoft.com/office/drawing/2014/main" id="{799CCA62-B5A4-38B6-3153-E931B362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313489" y="4059253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B6320CF-C7E5-3DFB-2026-55C0F0FBAFA9}"/>
              </a:ext>
            </a:extLst>
          </p:cNvPr>
          <p:cNvGrpSpPr/>
          <p:nvPr/>
        </p:nvGrpSpPr>
        <p:grpSpPr>
          <a:xfrm>
            <a:off x="8586340" y="4084414"/>
            <a:ext cx="1666152" cy="1190827"/>
            <a:chOff x="2709726" y="1011983"/>
            <a:chExt cx="1666152" cy="1190827"/>
          </a:xfrm>
        </p:grpSpPr>
        <p:sp>
          <p:nvSpPr>
            <p:cNvPr id="68" name="Rectangle: Rounded Corners 48">
              <a:extLst>
                <a:ext uri="{FF2B5EF4-FFF2-40B4-BE49-F238E27FC236}">
                  <a16:creationId xmlns:a16="http://schemas.microsoft.com/office/drawing/2014/main" id="{EA10AE2F-88DB-46F7-1E0C-5E2013B94501}"/>
                </a:ext>
              </a:extLst>
            </p:cNvPr>
            <p:cNvSpPr/>
            <p:nvPr/>
          </p:nvSpPr>
          <p:spPr bwMode="auto">
            <a:xfrm>
              <a:off x="2709726" y="1046954"/>
              <a:ext cx="1666152" cy="111197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5750" indent="-285750" algn="l" eaLnBrk="0" fontAlgn="auto" hangingPunct="0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  <a:buFont typeface="Arial" panose="020B0604020202020204" pitchFamily="34" charset="0"/>
                <a:buChar char="•"/>
              </a:pPr>
              <a:endParaRPr lang="en-GB" sz="1200" kern="0" err="1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C332059-B577-505A-26CF-EEBA2D9C9371}"/>
                </a:ext>
              </a:extLst>
            </p:cNvPr>
            <p:cNvSpPr txBox="1"/>
            <p:nvPr/>
          </p:nvSpPr>
          <p:spPr>
            <a:xfrm>
              <a:off x="2777133" y="1011983"/>
              <a:ext cx="1285988" cy="1190827"/>
            </a:xfrm>
            <a:prstGeom prst="rect">
              <a:avLst/>
            </a:prstGeom>
            <a:noFill/>
          </p:spPr>
          <p:txBody>
            <a:bodyPr wrap="none" lIns="180000" tIns="180000" rIns="180000" bIns="180000" rtlCol="0">
              <a:normAutofit fontScale="92500" lnSpcReduction="20000"/>
            </a:bodyPr>
            <a:lstStyle/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Create displays for: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AE Table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PFTs Summary </a:t>
              </a:r>
            </a:p>
            <a:p>
              <a:pPr algn="l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SzPct val="110000"/>
              </a:pPr>
              <a:r>
                <a:rPr lang="en-GB" sz="1200" dirty="0"/>
                <a:t>    Stats Analysis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450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</TotalTime>
  <Words>2554</Words>
  <Application>Microsoft Office PowerPoint</Application>
  <PresentationFormat>Widescreen</PresentationFormat>
  <Paragraphs>716</Paragraphs>
  <Slides>35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Courier New</vt:lpstr>
      <vt:lpstr>Lucida Grande</vt:lpstr>
      <vt:lpstr>Office Theme</vt:lpstr>
      <vt:lpstr>PowerPoint Presentation</vt:lpstr>
      <vt:lpstr>Expectations</vt:lpstr>
      <vt:lpstr>What to expect from this workshop</vt:lpstr>
      <vt:lpstr>Workshop Expectations</vt:lpstr>
      <vt:lpstr>Expectations</vt:lpstr>
      <vt:lpstr>Workshop Instructors</vt:lpstr>
      <vt:lpstr>Who are you?</vt:lpstr>
      <vt:lpstr>Our environment</vt:lpstr>
      <vt:lpstr>Plan for this workshop</vt:lpstr>
      <vt:lpstr>Study Information</vt:lpstr>
      <vt:lpstr>Building ADaMs process flow </vt:lpstr>
      <vt:lpstr>{metacore} </vt:lpstr>
      <vt:lpstr>{metatools}  </vt:lpstr>
      <vt:lpstr>{admiral} </vt:lpstr>
      <vt:lpstr>Descriptive statistics </vt:lpstr>
      <vt:lpstr>{Tplyr} </vt:lpstr>
      <vt:lpstr>Day 2</vt:lpstr>
      <vt:lpstr>Analysis Results Data</vt:lpstr>
      <vt:lpstr>Analysis Results Data</vt:lpstr>
      <vt:lpstr>{tfrmt} </vt:lpstr>
      <vt:lpstr>tfrmt process flow </vt:lpstr>
      <vt:lpstr>Tables parts </vt:lpstr>
      <vt:lpstr>Tables parts </vt:lpstr>
      <vt:lpstr>tfrmt with Analysis Results Data </vt:lpstr>
      <vt:lpstr>Value formatting </vt:lpstr>
      <vt:lpstr>{tfrmt} </vt:lpstr>
      <vt:lpstr>Map</vt:lpstr>
      <vt:lpstr>Close out/Whats next slides</vt:lpstr>
      <vt:lpstr>What we covered in this workshop</vt:lpstr>
      <vt:lpstr>These tools save effort</vt:lpstr>
      <vt:lpstr>We’ll achieve more by working together</vt:lpstr>
      <vt:lpstr>How Can I help?</vt:lpstr>
      <vt:lpstr>PowerPoint Presentation</vt:lpstr>
      <vt:lpstr>Why use R / Open source?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Christina Fillmore</dc:creator>
  <cp:lastModifiedBy>Ellis Hughes</cp:lastModifiedBy>
  <cp:revision>42</cp:revision>
  <dcterms:created xsi:type="dcterms:W3CDTF">2022-10-07T14:23:34Z</dcterms:created>
  <dcterms:modified xsi:type="dcterms:W3CDTF">2022-10-26T20:48:57Z</dcterms:modified>
</cp:coreProperties>
</file>